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7559675" cy="10691495"/>
  <p:notesSz cx="6858000" cy="9144000"/>
  <p:custDataLst>
    <p:tags r:id="rId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5F5F"/>
    <a:srgbClr val="7B5F5F"/>
    <a:srgbClr val="809090"/>
    <a:srgbClr val="E0F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8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4.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png"/><Relationship Id="rId10"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xml"/><Relationship Id="rId6" Type="http://schemas.openxmlformats.org/officeDocument/2006/relationships/tags" Target="../tags/tag1.xml"/><Relationship Id="rId5" Type="http://schemas.openxmlformats.org/officeDocument/2006/relationships/image" Target="../media/image5.png"/><Relationship Id="rId4" Type="http://schemas.openxmlformats.org/officeDocument/2006/relationships/image" Target="../media/image13.png"/><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3.png"/><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322705" y="2155825"/>
            <a:ext cx="6238240" cy="1184910"/>
          </a:xfrm>
          <a:prstGeom prst="rect">
            <a:avLst/>
          </a:prstGeom>
          <a:solidFill>
            <a:srgbClr val="E0F0ED"/>
          </a:solidFill>
          <a:ln w="3175">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7" name="textbox 40"/>
          <p:cNvSpPr/>
          <p:nvPr/>
        </p:nvSpPr>
        <p:spPr>
          <a:xfrm>
            <a:off x="1696720" y="3618230"/>
            <a:ext cx="1730375" cy="18605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indent="0" algn="l" rtl="0" eaLnBrk="0" fontAlgn="auto">
              <a:lnSpc>
                <a:spcPct val="83000"/>
              </a:lnSpc>
              <a:spcBef>
                <a:spcPts val="0"/>
              </a:spcBef>
            </a:pPr>
            <a:r>
              <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sym typeface="+mn-ea"/>
              </a:rPr>
              <a:t>CHARACTERISTICS</a:t>
            </a:r>
            <a:endParaRPr sz="1000" dirty="0">
              <a:latin typeface="OPPOSans H" panose="00020600040101010101" charset="-122"/>
              <a:ea typeface="OPPOSans H" panose="00020600040101010101" charset="-122"/>
              <a:cs typeface="OPPOSans H" panose="00020600040101010101" charset="-122"/>
            </a:endParaRPr>
          </a:p>
        </p:txBody>
      </p:sp>
      <p:sp>
        <p:nvSpPr>
          <p:cNvPr id="13" name="矩形 12"/>
          <p:cNvSpPr/>
          <p:nvPr/>
        </p:nvSpPr>
        <p:spPr>
          <a:xfrm>
            <a:off x="1322705" y="3338195"/>
            <a:ext cx="6238240" cy="6881495"/>
          </a:xfrm>
          <a:prstGeom prst="rect">
            <a:avLst/>
          </a:prstGeom>
          <a:solidFill>
            <a:srgbClr val="E0F0ED"/>
          </a:solidFill>
          <a:ln w="3175">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4" name="picture 4"/>
          <p:cNvPicPr>
            <a:picLocks noChangeAspect="1"/>
          </p:cNvPicPr>
          <p:nvPr/>
        </p:nvPicPr>
        <p:blipFill>
          <a:blip r:embed="rId1"/>
          <a:stretch>
            <a:fillRect/>
          </a:stretch>
        </p:blipFill>
        <p:spPr>
          <a:xfrm rot="21600000">
            <a:off x="5184862" y="7702909"/>
            <a:ext cx="74358" cy="74371"/>
          </a:xfrm>
          <a:prstGeom prst="rect">
            <a:avLst/>
          </a:prstGeom>
        </p:spPr>
      </p:pic>
      <p:sp>
        <p:nvSpPr>
          <p:cNvPr id="6" name="textbox 6"/>
          <p:cNvSpPr/>
          <p:nvPr/>
        </p:nvSpPr>
        <p:spPr>
          <a:xfrm rot="18360000">
            <a:off x="574040" y="5420360"/>
            <a:ext cx="7578090" cy="951230"/>
          </a:xfrm>
          <a:prstGeom prst="rect">
            <a:avLst/>
          </a:prstGeom>
          <a:noFill/>
          <a:ln w="0" cap="flat">
            <a:noFill/>
            <a:prstDash val="solid"/>
            <a:miter lim="0"/>
          </a:ln>
        </p:spPr>
        <p:txBody>
          <a:bodyPr vert="horz" wrap="square" lIns="0" tIns="0" rIns="0" bIns="0"/>
          <a:lstStyle/>
          <a:p>
            <a:pPr algn="l" rtl="0" eaLnBrk="0">
              <a:lnSpc>
                <a:spcPct val="108000"/>
              </a:lnSpc>
            </a:pPr>
            <a:endParaRPr sz="800" dirty="0">
              <a:latin typeface="Arial" panose="020B0604020202020204"/>
              <a:ea typeface="Arial" panose="020B0604020202020204"/>
              <a:cs typeface="Arial" panose="020B0604020202020204"/>
            </a:endParaRPr>
          </a:p>
          <a:p>
            <a:pPr marL="12700" algn="l" rtl="0" eaLnBrk="0">
              <a:lnSpc>
                <a:spcPct val="89000"/>
              </a:lnSpc>
            </a:pPr>
            <a:r>
              <a:rPr sz="6000" kern="0" spc="-10" dirty="0">
                <a:solidFill>
                  <a:srgbClr val="B4B4B5">
                    <a:alpha val="20784"/>
                  </a:srgbClr>
                </a:solidFill>
                <a:latin typeface="OPPOSans H" panose="00020600040101010101" charset="-122"/>
                <a:ea typeface="OPPOSans H" panose="00020600040101010101" charset="-122"/>
                <a:cs typeface="OPPOSans H" panose="00020600040101010101" charset="-122"/>
              </a:rPr>
              <a:t>GUOWANG CABLE</a:t>
            </a:r>
            <a:endParaRPr sz="6000" dirty="0">
              <a:latin typeface="OPPOSans H" panose="00020600040101010101" charset="-122"/>
              <a:ea typeface="OPPOSans H" panose="00020600040101010101" charset="-122"/>
              <a:cs typeface="OPPOSans H" panose="00020600040101010101" charset="-122"/>
            </a:endParaRPr>
          </a:p>
        </p:txBody>
      </p:sp>
      <p:grpSp>
        <p:nvGrpSpPr>
          <p:cNvPr id="3" name="group 2"/>
          <p:cNvGrpSpPr/>
          <p:nvPr/>
        </p:nvGrpSpPr>
        <p:grpSpPr>
          <a:xfrm rot="21600000">
            <a:off x="11" y="0"/>
            <a:ext cx="949364" cy="10692003"/>
            <a:chOff x="0" y="0"/>
            <a:chExt cx="949364" cy="10692003"/>
          </a:xfrm>
        </p:grpSpPr>
        <p:pic>
          <p:nvPicPr>
            <p:cNvPr id="8" name="picture 8"/>
            <p:cNvPicPr>
              <a:picLocks noChangeAspect="1"/>
            </p:cNvPicPr>
            <p:nvPr/>
          </p:nvPicPr>
          <p:blipFill>
            <a:blip r:embed="rId2"/>
            <a:stretch>
              <a:fillRect/>
            </a:stretch>
          </p:blipFill>
          <p:spPr>
            <a:xfrm rot="21600000">
              <a:off x="0" y="4"/>
              <a:ext cx="915136" cy="10691998"/>
            </a:xfrm>
            <a:prstGeom prst="rect">
              <a:avLst/>
            </a:prstGeom>
          </p:spPr>
        </p:pic>
        <p:pic>
          <p:nvPicPr>
            <p:cNvPr id="10" name="picture 10"/>
            <p:cNvPicPr>
              <a:picLocks noChangeAspect="1"/>
            </p:cNvPicPr>
            <p:nvPr/>
          </p:nvPicPr>
          <p:blipFill>
            <a:blip r:embed="rId3"/>
            <a:stretch>
              <a:fillRect/>
            </a:stretch>
          </p:blipFill>
          <p:spPr>
            <a:xfrm rot="21600000">
              <a:off x="906324" y="0"/>
              <a:ext cx="43040" cy="10692003"/>
            </a:xfrm>
            <a:prstGeom prst="rect">
              <a:avLst/>
            </a:prstGeom>
          </p:spPr>
        </p:pic>
      </p:grpSp>
      <p:pic>
        <p:nvPicPr>
          <p:cNvPr id="12" name="picture 12" descr="C:/Users/Administrator/Desktop/2024年工作/2024.05/2024.6.5网站建站-网页设计/产品图设计2024.6.05/1.N2XSH与N2XS2Y相同图集/N2XSH XLPE LSZH 8.7-15 (17.5) kV Cable/N2XSH 610 (12)kV Cable.jpgN2XSH 610 (12)kV Cable"/>
          <p:cNvPicPr>
            <a:picLocks noChangeAspect="1"/>
          </p:cNvPicPr>
          <p:nvPr/>
        </p:nvPicPr>
        <p:blipFill>
          <a:blip r:embed="rId4"/>
          <a:srcRect t="8" b="8"/>
          <a:stretch>
            <a:fillRect/>
          </a:stretch>
        </p:blipFill>
        <p:spPr>
          <a:xfrm rot="21600000">
            <a:off x="1875404" y="1203503"/>
            <a:ext cx="4899182" cy="776724"/>
          </a:xfrm>
          <a:prstGeom prst="rect">
            <a:avLst/>
          </a:prstGeom>
        </p:spPr>
      </p:pic>
      <p:sp>
        <p:nvSpPr>
          <p:cNvPr id="14" name="textbox 14"/>
          <p:cNvSpPr/>
          <p:nvPr/>
        </p:nvSpPr>
        <p:spPr>
          <a:xfrm>
            <a:off x="1682750" y="7412355"/>
            <a:ext cx="3221990" cy="968375"/>
          </a:xfrm>
          <a:prstGeom prst="rect">
            <a:avLst/>
          </a:prstGeom>
          <a:noFill/>
          <a:ln w="0" cap="flat">
            <a:noFill/>
            <a:prstDash val="solid"/>
            <a:miter lim="0"/>
          </a:ln>
        </p:spPr>
        <p:txBody>
          <a:bodyPr vert="horz" wrap="square" lIns="0" tIns="0" rIns="0" bIns="0"/>
          <a:lstStyle/>
          <a:p>
            <a:pPr algn="l" rtl="0" eaLnBrk="0">
              <a:lnSpc>
                <a:spcPct val="150000"/>
              </a:lnSpc>
            </a:pPr>
            <a:endParaRPr sz="100" dirty="0">
              <a:latin typeface="Arial" panose="020B0604020202020204"/>
              <a:ea typeface="Arial" panose="020B0604020202020204"/>
              <a:cs typeface="Arial" panose="020B0604020202020204"/>
            </a:endParaRPr>
          </a:p>
          <a:p>
            <a:pPr marL="17145" indent="-4445" algn="l" rtl="0" eaLnBrk="0">
              <a:lnSpc>
                <a:spcPct val="150000"/>
              </a:lnSpc>
            </a:pP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We</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have</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world-class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testing</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facility,</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and</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made</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rigorous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tes</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ting</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  regime,</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every</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meter</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of</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cable</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before</a:t>
            </a:r>
            <a:r>
              <a:rPr sz="800" kern="0" spc="13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leaving</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the</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factory</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must</a:t>
            </a:r>
            <a:endParaRPr sz="800" dirty="0">
              <a:latin typeface="OPPOSans R" panose="00020600040101010101" charset="-122"/>
              <a:ea typeface="OPPOSans R" panose="00020600040101010101" charset="-122"/>
              <a:cs typeface="Arial" panose="020B0604020202020204"/>
            </a:endParaRPr>
          </a:p>
          <a:p>
            <a:pPr marL="14605" algn="l" rtl="0" eaLnBrk="0">
              <a:lnSpc>
                <a:spcPct val="150000"/>
              </a:lnSpc>
              <a:spcBef>
                <a:spcPts val="5"/>
              </a:spcBef>
            </a:pP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go</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through</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strict</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testing,</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testing</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qualiﬁed</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products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wil</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l</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be</a:t>
            </a:r>
            <a:r>
              <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shipped</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to</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customers,</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effectively</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ensure</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product</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quality</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and</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meet</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custo</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mer</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requirements.</a:t>
            </a:r>
            <a:endParaRPr sz="800" dirty="0">
              <a:latin typeface="OPPOSans R" panose="00020600040101010101" charset="-122"/>
              <a:ea typeface="OPPOSans R" panose="00020600040101010101" charset="-122"/>
              <a:cs typeface="OPPOSans H" panose="00020600040101010101" charset="-122"/>
            </a:endParaRPr>
          </a:p>
          <a:p>
            <a:pPr marL="14605" algn="l" rtl="0" eaLnBrk="0">
              <a:lnSpc>
                <a:spcPts val="855"/>
              </a:lnSpc>
              <a:spcBef>
                <a:spcPts val="5"/>
              </a:spcBef>
            </a:pPr>
            <a:endPar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16" name="textbox 16"/>
          <p:cNvSpPr/>
          <p:nvPr/>
        </p:nvSpPr>
        <p:spPr>
          <a:xfrm>
            <a:off x="1681480" y="7820660"/>
            <a:ext cx="3101340" cy="155575"/>
          </a:xfrm>
          <a:prstGeom prst="rect">
            <a:avLst/>
          </a:prstGeom>
          <a:noFill/>
          <a:ln w="0" cap="flat">
            <a:noFill/>
            <a:prstDash val="solid"/>
            <a:miter lim="0"/>
          </a:ln>
        </p:spPr>
        <p:txBody>
          <a:bodyPr vert="horz" wrap="square" lIns="0" tIns="862" rIns="0" bIns="0"/>
          <a:lstStyle/>
          <a:p>
            <a:pPr marL="15240" indent="-2540" algn="l" rtl="0" eaLnBrk="0">
              <a:lnSpc>
                <a:spcPct val="129000"/>
              </a:lnSpc>
              <a:spcBef>
                <a:spcPts val="5"/>
              </a:spcBef>
            </a:pPr>
            <a:endParaRPr sz="700" dirty="0">
              <a:latin typeface="OPPOSans R" panose="00020600040101010101" charset="-122"/>
              <a:ea typeface="OPPOSans R" panose="00020600040101010101" charset="-122"/>
              <a:cs typeface="OPPOSans H" panose="00020600040101010101" charset="-122"/>
            </a:endParaRPr>
          </a:p>
        </p:txBody>
      </p:sp>
      <p:sp>
        <p:nvSpPr>
          <p:cNvPr id="18" name="textbox 18"/>
          <p:cNvSpPr/>
          <p:nvPr/>
        </p:nvSpPr>
        <p:spPr>
          <a:xfrm>
            <a:off x="949960" y="781685"/>
            <a:ext cx="6609715" cy="247015"/>
          </a:xfrm>
          <a:prstGeom prst="rect">
            <a:avLst/>
          </a:prstGeom>
          <a:noFill/>
          <a:ln w="0" cap="flat">
            <a:noFill/>
            <a:prstDash val="solid"/>
            <a:miter lim="0"/>
          </a:ln>
        </p:spPr>
        <p:txBody>
          <a:bodyPr vert="horz" wrap="square" lIns="0" tIns="0" rIns="0" bIns="0"/>
          <a:lstStyle/>
          <a:p>
            <a:pPr algn="ctr" rtl="0" eaLnBrk="0">
              <a:lnSpc>
                <a:spcPct val="74000"/>
              </a:lnSpc>
            </a:pPr>
            <a:endParaRPr sz="100" dirty="0">
              <a:latin typeface="Arial" panose="020B0604020202020204"/>
              <a:ea typeface="Arial" panose="020B0604020202020204"/>
              <a:cs typeface="Arial" panose="020B0604020202020204"/>
            </a:endParaRPr>
          </a:p>
          <a:p>
            <a:pPr marL="12700" algn="ctr" rtl="0" eaLnBrk="0">
              <a:lnSpc>
                <a:spcPct val="89000"/>
              </a:lnSpc>
            </a:pPr>
            <a:r>
              <a:rPr sz="1800" kern="0" dirty="0">
                <a:solidFill>
                  <a:srgbClr val="040000">
                    <a:alpha val="100000"/>
                  </a:srgbClr>
                </a:solidFill>
                <a:latin typeface="OPPOSans H" panose="00020600040101010101" charset="-122"/>
                <a:ea typeface="OPPOSans H" panose="00020600040101010101" charset="-122"/>
                <a:cs typeface="OPPOSans H" panose="00020600040101010101" charset="-122"/>
              </a:rPr>
              <a:t>N2XS(FL)H 18/30 (36)kV Cable</a:t>
            </a:r>
            <a:endParaRPr sz="1800" kern="0" dirty="0">
              <a:solidFill>
                <a:srgbClr val="040000">
                  <a:alpha val="100000"/>
                </a:srgbClr>
              </a:solidFill>
              <a:latin typeface="OPPOSans H" panose="00020600040101010101" charset="-122"/>
              <a:ea typeface="OPPOSans H" panose="00020600040101010101" charset="-122"/>
              <a:cs typeface="OPPOSans H" panose="00020600040101010101" charset="-122"/>
            </a:endParaRPr>
          </a:p>
        </p:txBody>
      </p:sp>
      <p:sp>
        <p:nvSpPr>
          <p:cNvPr id="20" name="textbox 20"/>
          <p:cNvSpPr/>
          <p:nvPr/>
        </p:nvSpPr>
        <p:spPr>
          <a:xfrm rot="16200000">
            <a:off x="-173523" y="9187395"/>
            <a:ext cx="1525269" cy="539115"/>
          </a:xfrm>
          <a:prstGeom prst="rect">
            <a:avLst/>
          </a:prstGeom>
          <a:noFill/>
          <a:ln w="0" cap="flat">
            <a:noFill/>
            <a:prstDash val="solid"/>
            <a:miter lim="0"/>
          </a:ln>
        </p:spPr>
        <p:txBody>
          <a:bodyPr vert="horz" wrap="square" lIns="0" tIns="0" rIns="0" bIns="0"/>
          <a:lstStyle/>
          <a:p>
            <a:pPr algn="l" rtl="0" eaLnBrk="0">
              <a:lnSpc>
                <a:spcPct val="82000"/>
              </a:lnSpc>
            </a:pPr>
            <a:endParaRPr sz="100" dirty="0">
              <a:latin typeface="Arial" panose="020B0604020202020204"/>
              <a:ea typeface="Arial" panose="020B0604020202020204"/>
              <a:cs typeface="Arial" panose="020B0604020202020204"/>
            </a:endParaRPr>
          </a:p>
          <a:p>
            <a:pPr marL="13335" algn="l" rtl="0" eaLnBrk="0">
              <a:lnSpc>
                <a:spcPct val="84000"/>
              </a:lnSpc>
            </a:pPr>
            <a:r>
              <a:rPr sz="2000" kern="0" spc="-50" dirty="0">
                <a:solidFill>
                  <a:srgbClr val="207866">
                    <a:alpha val="100000"/>
                  </a:srgbClr>
                </a:solidFill>
                <a:latin typeface="OPPOSans H" panose="00020600040101010101" charset="-122"/>
                <a:ea typeface="OPPOSans H" panose="00020600040101010101" charset="-122"/>
                <a:cs typeface="OPPOSans H" panose="00020600040101010101" charset="-122"/>
              </a:rPr>
              <a:t>GUOWANG</a:t>
            </a:r>
            <a:endParaRPr sz="2000" dirty="0">
              <a:latin typeface="OPPOSans H" panose="00020600040101010101" charset="-122"/>
              <a:ea typeface="OPPOSans H" panose="00020600040101010101" charset="-122"/>
              <a:cs typeface="OPPOSans H" panose="00020600040101010101" charset="-122"/>
            </a:endParaRPr>
          </a:p>
          <a:p>
            <a:pPr marL="12700" algn="l" rtl="0" eaLnBrk="0">
              <a:lnSpc>
                <a:spcPct val="87000"/>
              </a:lnSpc>
              <a:spcBef>
                <a:spcPts val="360"/>
              </a:spcBef>
            </a:pPr>
            <a:r>
              <a:rPr sz="1600" kern="0" spc="50" dirty="0">
                <a:solidFill>
                  <a:srgbClr val="207866">
                    <a:alpha val="100000"/>
                  </a:srgbClr>
                </a:solidFill>
                <a:uFillTx/>
                <a:latin typeface="OPPOSans R" panose="00020600040101010101" charset="-122"/>
                <a:ea typeface="OPPOSans R" panose="00020600040101010101" charset="-122"/>
                <a:cs typeface="OPPOSans H" panose="00020600040101010101" charset="-122"/>
              </a:rPr>
              <a:t>CABLE GROUP</a:t>
            </a:r>
            <a:endParaRPr sz="1600" kern="0" spc="50" dirty="0">
              <a:solidFill>
                <a:srgbClr val="207866">
                  <a:alpha val="100000"/>
                </a:srgbClr>
              </a:solidFill>
              <a:uFillTx/>
              <a:latin typeface="OPPOSans R" panose="00020600040101010101" charset="-122"/>
              <a:ea typeface="OPPOSans R" panose="00020600040101010101" charset="-122"/>
              <a:cs typeface="OPPOSans H" panose="00020600040101010101" charset="-122"/>
            </a:endParaRPr>
          </a:p>
        </p:txBody>
      </p:sp>
      <p:sp>
        <p:nvSpPr>
          <p:cNvPr id="22" name="textbox 22"/>
          <p:cNvSpPr/>
          <p:nvPr/>
        </p:nvSpPr>
        <p:spPr>
          <a:xfrm>
            <a:off x="5181600" y="4088130"/>
            <a:ext cx="1845945" cy="290195"/>
          </a:xfrm>
          <a:prstGeom prst="rect">
            <a:avLst/>
          </a:prstGeom>
          <a:noFill/>
          <a:ln w="0" cap="flat">
            <a:noFill/>
            <a:prstDash val="solid"/>
            <a:miter lim="0"/>
          </a:ln>
        </p:spPr>
        <p:txBody>
          <a:bodyPr vert="horz" wrap="square" lIns="0" tIns="582" rIns="0" bIns="0"/>
          <a:lstStyle/>
          <a:p>
            <a:pPr marL="12700" algn="l" rtl="0" eaLnBrk="0">
              <a:lnSpc>
                <a:spcPct val="121000"/>
              </a:lnSpc>
              <a:spcBef>
                <a:spcPts val="5"/>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Class 2 </a:t>
            </a:r>
            <a:r>
              <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S</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tranded  </a:t>
            </a:r>
            <a:r>
              <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C</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opper</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pic>
        <p:nvPicPr>
          <p:cNvPr id="24" name="picture 24"/>
          <p:cNvPicPr>
            <a:picLocks noChangeAspect="1"/>
          </p:cNvPicPr>
          <p:nvPr/>
        </p:nvPicPr>
        <p:blipFill>
          <a:blip r:embed="rId5"/>
          <a:stretch>
            <a:fillRect/>
          </a:stretch>
        </p:blipFill>
        <p:spPr>
          <a:xfrm rot="21600000">
            <a:off x="1408653" y="165306"/>
            <a:ext cx="946920" cy="241034"/>
          </a:xfrm>
          <a:prstGeom prst="rect">
            <a:avLst/>
          </a:prstGeom>
        </p:spPr>
      </p:pic>
      <p:sp>
        <p:nvSpPr>
          <p:cNvPr id="26" name="textbox 26"/>
          <p:cNvSpPr/>
          <p:nvPr/>
        </p:nvSpPr>
        <p:spPr>
          <a:xfrm>
            <a:off x="5184775" y="4728845"/>
            <a:ext cx="1695450" cy="250825"/>
          </a:xfrm>
          <a:prstGeom prst="rect">
            <a:avLst/>
          </a:prstGeom>
          <a:noFill/>
          <a:ln w="0" cap="flat">
            <a:noFill/>
            <a:prstDash val="solid"/>
            <a:miter lim="0"/>
          </a:ln>
        </p:spPr>
        <p:txBody>
          <a:bodyPr vert="horz" wrap="square" lIns="0" tIns="0" rIns="0" bIns="0"/>
          <a:lstStyle/>
          <a:p>
            <a:pPr algn="l" rtl="0" eaLnBrk="0">
              <a:lnSpc>
                <a:spcPct val="83000"/>
              </a:lnSpc>
            </a:pPr>
            <a:endParaRPr sz="800" dirty="0">
              <a:latin typeface="OPPOSans R" panose="00020600040101010101" charset="-122"/>
              <a:ea typeface="OPPOSans R" panose="00020600040101010101" charset="-122"/>
              <a:cs typeface="Arial" panose="020B0604020202020204"/>
            </a:endParaRPr>
          </a:p>
          <a:p>
            <a:pPr marL="12700" algn="l" rtl="0" eaLnBrk="0">
              <a:lnSpc>
                <a:spcPts val="850"/>
              </a:lnSpc>
            </a:pP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XLPE</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Cross</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Linked</a:t>
            </a:r>
            <a:r>
              <a:rPr sz="800" kern="0" spc="130" dirty="0">
                <a:solidFill>
                  <a:srgbClr val="231815">
                    <a:alpha val="100000"/>
                  </a:srgbClr>
                </a:solidFill>
                <a:latin typeface="OPPOSans R" panose="00020600040101010101" charset="-122"/>
                <a:ea typeface="OPPOSans R" panose="00020600040101010101" charset="-122"/>
                <a:cs typeface="OPPOSans H" panose="00020600040101010101" charset="-122"/>
              </a:rPr>
              <a:t> </a:t>
            </a:r>
            <a:r>
              <a:rPr sz="800" kern="0" spc="0" dirty="0">
                <a:solidFill>
                  <a:srgbClr val="231815">
                    <a:alpha val="100000"/>
                  </a:srgbClr>
                </a:solidFill>
                <a:latin typeface="OPPOSans R" panose="00020600040101010101" charset="-122"/>
                <a:ea typeface="OPPOSans R" panose="00020600040101010101" charset="-122"/>
                <a:cs typeface="OPPOSans H" panose="00020600040101010101" charset="-122"/>
              </a:rPr>
              <a:t>Polyethylene</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rPr>
              <a:t>)</a:t>
            </a:r>
            <a:endParaRPr sz="800" dirty="0">
              <a:latin typeface="OPPOSans R" panose="00020600040101010101" charset="-122"/>
              <a:ea typeface="OPPOSans R" panose="00020600040101010101" charset="-122"/>
              <a:cs typeface="OPPOSans H" panose="00020600040101010101" charset="-122"/>
            </a:endParaRPr>
          </a:p>
        </p:txBody>
      </p:sp>
      <p:sp>
        <p:nvSpPr>
          <p:cNvPr id="28" name="textbox 28"/>
          <p:cNvSpPr/>
          <p:nvPr/>
        </p:nvSpPr>
        <p:spPr>
          <a:xfrm>
            <a:off x="5069520" y="353248"/>
            <a:ext cx="2172335" cy="102870"/>
          </a:xfrm>
          <a:prstGeom prst="rect">
            <a:avLst/>
          </a:prstGeom>
          <a:noFill/>
          <a:ln w="0" cap="flat">
            <a:noFill/>
            <a:prstDash val="solid"/>
            <a:miter lim="0"/>
          </a:ln>
        </p:spPr>
        <p:txBody>
          <a:bodyPr vert="horz" wrap="square" lIns="0" tIns="0" rIns="0" bIns="0"/>
          <a:lstStyle/>
          <a:p>
            <a:pPr algn="l" rtl="0" eaLnBrk="0">
              <a:lnSpc>
                <a:spcPct val="102000"/>
              </a:lnSpc>
            </a:pPr>
            <a:endParaRPr sz="100" dirty="0">
              <a:latin typeface="Arial" panose="020B0604020202020204"/>
              <a:ea typeface="Arial" panose="020B0604020202020204"/>
              <a:cs typeface="Arial" panose="020B0604020202020204"/>
            </a:endParaRPr>
          </a:p>
          <a:p>
            <a:pPr marL="12700" algn="l" rtl="0" eaLnBrk="0">
              <a:lnSpc>
                <a:spcPct val="93000"/>
              </a:lnSpc>
              <a:spcBef>
                <a:spcPts val="0"/>
              </a:spcBef>
            </a:pPr>
            <a:r>
              <a:rPr sz="500" kern="0" spc="0" dirty="0">
                <a:solidFill>
                  <a:srgbClr val="6D6C6C">
                    <a:alpha val="100000"/>
                  </a:srgbClr>
                </a:solidFill>
                <a:latin typeface="OPPOSans H" panose="00020600040101010101" charset="-122"/>
                <a:ea typeface="OPPOSans H" panose="00020600040101010101" charset="-122"/>
                <a:cs typeface="OPPOSans H" panose="00020600040101010101" charset="-122"/>
              </a:rPr>
              <a:t>Focused             Professional</a:t>
            </a:r>
            <a:r>
              <a:rPr sz="500" kern="0" spc="20" dirty="0">
                <a:solidFill>
                  <a:srgbClr val="6D6C6C">
                    <a:alpha val="100000"/>
                  </a:srgbClr>
                </a:solidFill>
                <a:latin typeface="OPPOSans H" panose="00020600040101010101" charset="-122"/>
                <a:ea typeface="OPPOSans H" panose="00020600040101010101" charset="-122"/>
                <a:cs typeface="OPPOSans H" panose="00020600040101010101" charset="-122"/>
              </a:rPr>
              <a:t>            </a:t>
            </a:r>
            <a:r>
              <a:rPr sz="500" kern="0" spc="0" dirty="0">
                <a:solidFill>
                  <a:srgbClr val="6D6C6C">
                    <a:alpha val="100000"/>
                  </a:srgbClr>
                </a:solidFill>
                <a:latin typeface="OPPOSans H" panose="00020600040101010101" charset="-122"/>
                <a:ea typeface="OPPOSans H" panose="00020600040101010101" charset="-122"/>
                <a:cs typeface="OPPOSans H" panose="00020600040101010101" charset="-122"/>
              </a:rPr>
              <a:t>Integrity</a:t>
            </a:r>
            <a:r>
              <a:rPr sz="500" kern="0" spc="20" dirty="0">
                <a:solidFill>
                  <a:srgbClr val="6D6C6C">
                    <a:alpha val="100000"/>
                  </a:srgbClr>
                </a:solidFill>
                <a:latin typeface="OPPOSans H" panose="00020600040101010101" charset="-122"/>
                <a:ea typeface="OPPOSans H" panose="00020600040101010101" charset="-122"/>
                <a:cs typeface="OPPOSans H" panose="00020600040101010101" charset="-122"/>
              </a:rPr>
              <a:t>             </a:t>
            </a:r>
            <a:r>
              <a:rPr sz="500" kern="0" spc="10" dirty="0">
                <a:solidFill>
                  <a:srgbClr val="6D6C6C">
                    <a:alpha val="100000"/>
                  </a:srgbClr>
                </a:solidFill>
                <a:latin typeface="OPPOSans H" panose="00020600040101010101" charset="-122"/>
                <a:ea typeface="OPPOSans H" panose="00020600040101010101" charset="-122"/>
                <a:cs typeface="OPPOSans H" panose="00020600040101010101" charset="-122"/>
              </a:rPr>
              <a:t>  </a:t>
            </a:r>
            <a:r>
              <a:rPr sz="500" kern="0" spc="0" dirty="0">
                <a:solidFill>
                  <a:srgbClr val="6D6C6C">
                    <a:alpha val="100000"/>
                  </a:srgbClr>
                </a:solidFill>
                <a:latin typeface="OPPOSans H" panose="00020600040101010101" charset="-122"/>
                <a:ea typeface="OPPOSans H" panose="00020600040101010101" charset="-122"/>
                <a:cs typeface="OPPOSans H" panose="00020600040101010101" charset="-122"/>
              </a:rPr>
              <a:t>Win</a:t>
            </a:r>
            <a:r>
              <a:rPr sz="500" kern="0" spc="10" dirty="0">
                <a:solidFill>
                  <a:srgbClr val="6D6C6C">
                    <a:alpha val="100000"/>
                  </a:srgbClr>
                </a:solidFill>
                <a:latin typeface="OPPOSans H" panose="00020600040101010101" charset="-122"/>
                <a:ea typeface="OPPOSans H" panose="00020600040101010101" charset="-122"/>
                <a:cs typeface="OPPOSans H" panose="00020600040101010101" charset="-122"/>
              </a:rPr>
              <a:t>-</a:t>
            </a:r>
            <a:r>
              <a:rPr sz="500" kern="0" spc="0" dirty="0">
                <a:solidFill>
                  <a:srgbClr val="6D6C6C">
                    <a:alpha val="100000"/>
                  </a:srgbClr>
                </a:solidFill>
                <a:latin typeface="OPPOSans H" panose="00020600040101010101" charset="-122"/>
                <a:ea typeface="OPPOSans H" panose="00020600040101010101" charset="-122"/>
                <a:cs typeface="OPPOSans H" panose="00020600040101010101" charset="-122"/>
              </a:rPr>
              <a:t>win</a:t>
            </a:r>
            <a:endParaRPr sz="500" dirty="0">
              <a:latin typeface="OPPOSans H" panose="00020600040101010101" charset="-122"/>
              <a:ea typeface="OPPOSans H" panose="00020600040101010101" charset="-122"/>
              <a:cs typeface="OPPOSans H" panose="00020600040101010101" charset="-122"/>
            </a:endParaRPr>
          </a:p>
        </p:txBody>
      </p:sp>
      <p:pic>
        <p:nvPicPr>
          <p:cNvPr id="30" name="picture 30"/>
          <p:cNvPicPr>
            <a:picLocks noChangeAspect="1"/>
          </p:cNvPicPr>
          <p:nvPr/>
        </p:nvPicPr>
        <p:blipFill>
          <a:blip r:embed="rId6"/>
          <a:stretch>
            <a:fillRect/>
          </a:stretch>
        </p:blipFill>
        <p:spPr>
          <a:xfrm rot="21600000">
            <a:off x="6772036" y="365948"/>
            <a:ext cx="6350" cy="82031"/>
          </a:xfrm>
          <a:prstGeom prst="rect">
            <a:avLst/>
          </a:prstGeom>
        </p:spPr>
      </p:pic>
      <p:pic>
        <p:nvPicPr>
          <p:cNvPr id="32" name="picture 32"/>
          <p:cNvPicPr>
            <a:picLocks noChangeAspect="1"/>
          </p:cNvPicPr>
          <p:nvPr/>
        </p:nvPicPr>
        <p:blipFill>
          <a:blip r:embed="rId7"/>
          <a:stretch>
            <a:fillRect/>
          </a:stretch>
        </p:blipFill>
        <p:spPr>
          <a:xfrm rot="21600000">
            <a:off x="6183562" y="365948"/>
            <a:ext cx="6350" cy="82031"/>
          </a:xfrm>
          <a:prstGeom prst="rect">
            <a:avLst/>
          </a:prstGeom>
        </p:spPr>
      </p:pic>
      <p:pic>
        <p:nvPicPr>
          <p:cNvPr id="34" name="picture 34"/>
          <p:cNvPicPr>
            <a:picLocks noChangeAspect="1"/>
          </p:cNvPicPr>
          <p:nvPr/>
        </p:nvPicPr>
        <p:blipFill>
          <a:blip r:embed="rId8"/>
          <a:stretch>
            <a:fillRect/>
          </a:stretch>
        </p:blipFill>
        <p:spPr>
          <a:xfrm rot="21600000">
            <a:off x="5492269" y="365948"/>
            <a:ext cx="6350" cy="82031"/>
          </a:xfrm>
          <a:prstGeom prst="rect">
            <a:avLst/>
          </a:prstGeom>
        </p:spPr>
      </p:pic>
      <p:sp>
        <p:nvSpPr>
          <p:cNvPr id="36" name="textbox 36"/>
          <p:cNvSpPr/>
          <p:nvPr/>
        </p:nvSpPr>
        <p:spPr>
          <a:xfrm>
            <a:off x="5809572" y="10337644"/>
            <a:ext cx="1430655" cy="120650"/>
          </a:xfrm>
          <a:prstGeom prst="rect">
            <a:avLst/>
          </a:prstGeom>
          <a:noFill/>
          <a:ln w="0" cap="flat">
            <a:noFill/>
            <a:prstDash val="solid"/>
            <a:miter lim="0"/>
          </a:ln>
        </p:spPr>
        <p:txBody>
          <a:bodyPr vert="horz" wrap="square" lIns="0" tIns="0" rIns="0" bIns="0"/>
          <a:lstStyle/>
          <a:p>
            <a:pPr algn="l" rtl="0" eaLnBrk="0">
              <a:lnSpc>
                <a:spcPct val="82000"/>
              </a:lnSpc>
            </a:pPr>
            <a:endParaRPr sz="100" dirty="0">
              <a:latin typeface="Arial" panose="020B0604020202020204"/>
              <a:ea typeface="Arial" panose="020B0604020202020204"/>
              <a:cs typeface="Arial" panose="020B0604020202020204"/>
            </a:endParaRPr>
          </a:p>
          <a:p>
            <a:pPr marL="12700" algn="l" rtl="0" eaLnBrk="0">
              <a:lnSpc>
                <a:spcPct val="87000"/>
              </a:lnSpc>
            </a:pPr>
            <a:r>
              <a:rPr sz="600" kern="0" spc="40" dirty="0">
                <a:solidFill>
                  <a:srgbClr val="6D6C6C">
                    <a:alpha val="100000"/>
                  </a:srgbClr>
                </a:solidFill>
                <a:latin typeface="OPPOSans H" panose="00020600040101010101" charset="-122"/>
                <a:ea typeface="OPPOSans H" panose="00020600040101010101" charset="-122"/>
                <a:cs typeface="OPPOSans H" panose="00020600040101010101" charset="-122"/>
              </a:rPr>
              <a:t>technical</a:t>
            </a:r>
            <a:r>
              <a:rPr sz="600" kern="0" spc="40" dirty="0">
                <a:solidFill>
                  <a:srgbClr val="1E7463">
                    <a:alpha val="100000"/>
                  </a:srgbClr>
                </a:solidFill>
                <a:latin typeface="OPPOSans H" panose="00020600040101010101" charset="-122"/>
                <a:ea typeface="OPPOSans H" panose="00020600040101010101" charset="-122"/>
                <a:cs typeface="OPPOSans H" panose="00020600040101010101" charset="-122"/>
              </a:rPr>
              <a:t>speciﬁca</a:t>
            </a:r>
            <a:r>
              <a:rPr sz="600" kern="0" spc="30" dirty="0">
                <a:solidFill>
                  <a:srgbClr val="1E7463">
                    <a:alpha val="100000"/>
                  </a:srgbClr>
                </a:solidFill>
                <a:latin typeface="OPPOSans H" panose="00020600040101010101" charset="-122"/>
                <a:ea typeface="OPPOSans H" panose="00020600040101010101" charset="-122"/>
                <a:cs typeface="OPPOSans H" panose="00020600040101010101" charset="-122"/>
              </a:rPr>
              <a:t>tion   </a:t>
            </a:r>
            <a:r>
              <a:rPr sz="1100" kern="0" spc="30" baseline="-5000" dirty="0">
                <a:solidFill>
                  <a:srgbClr val="6D6C6C">
                    <a:alpha val="100000"/>
                  </a:srgbClr>
                </a:solidFill>
                <a:latin typeface="OPPOSans R" panose="00020600040101010101" charset="-122"/>
                <a:ea typeface="OPPOSans R" panose="00020600040101010101" charset="-122"/>
                <a:cs typeface="OPPOSans H" panose="00020600040101010101" charset="-122"/>
              </a:rPr>
              <a:t>1</a:t>
            </a:r>
            <a:r>
              <a:rPr sz="700" kern="0" spc="80" dirty="0">
                <a:solidFill>
                  <a:srgbClr val="6D6C6C">
                    <a:alpha val="100000"/>
                  </a:srgbClr>
                </a:solidFill>
                <a:latin typeface="OPPOSans R" panose="00020600040101010101" charset="-122"/>
                <a:ea typeface="OPPOSans R" panose="00020600040101010101" charset="-122"/>
                <a:cs typeface="OPPOSans H" panose="00020600040101010101" charset="-122"/>
              </a:rPr>
              <a:t> </a:t>
            </a:r>
            <a:r>
              <a:rPr sz="1100" kern="0" spc="30" baseline="-5000" dirty="0">
                <a:solidFill>
                  <a:srgbClr val="6D6C6C">
                    <a:alpha val="100000"/>
                  </a:srgbClr>
                </a:solidFill>
                <a:latin typeface="OPPOSans R" panose="00020600040101010101" charset="-122"/>
                <a:ea typeface="OPPOSans R" panose="00020600040101010101" charset="-122"/>
                <a:cs typeface="OPPOSans H" panose="00020600040101010101" charset="-122"/>
              </a:rPr>
              <a:t>of</a:t>
            </a:r>
            <a:r>
              <a:rPr sz="700" kern="0" spc="100" dirty="0">
                <a:solidFill>
                  <a:srgbClr val="6D6C6C">
                    <a:alpha val="100000"/>
                  </a:srgbClr>
                </a:solidFill>
                <a:latin typeface="OPPOSans R" panose="00020600040101010101" charset="-122"/>
                <a:ea typeface="OPPOSans R" panose="00020600040101010101" charset="-122"/>
                <a:cs typeface="OPPOSans H" panose="00020600040101010101" charset="-122"/>
              </a:rPr>
              <a:t> </a:t>
            </a:r>
            <a:r>
              <a:rPr lang="en-US" sz="1100" kern="0" spc="30" baseline="-5000" dirty="0">
                <a:solidFill>
                  <a:srgbClr val="6D6C6C">
                    <a:alpha val="100000"/>
                  </a:srgbClr>
                </a:solidFill>
                <a:latin typeface="OPPOSans R" panose="00020600040101010101" charset="-122"/>
                <a:ea typeface="OPPOSans R" panose="00020600040101010101" charset="-122"/>
                <a:cs typeface="OPPOSans H" panose="00020600040101010101" charset="-122"/>
              </a:rPr>
              <a:t>3</a:t>
            </a:r>
            <a:endParaRPr lang="en-US" sz="1100" kern="0" spc="30" baseline="-5000" dirty="0">
              <a:solidFill>
                <a:srgbClr val="6D6C6C">
                  <a:alpha val="100000"/>
                </a:srgbClr>
              </a:solidFill>
              <a:latin typeface="OPPOSans R" panose="00020600040101010101" charset="-122"/>
              <a:ea typeface="OPPOSans R" panose="00020600040101010101" charset="-122"/>
              <a:cs typeface="OPPOSans H" panose="00020600040101010101" charset="-122"/>
            </a:endParaRPr>
          </a:p>
        </p:txBody>
      </p:sp>
      <p:pic>
        <p:nvPicPr>
          <p:cNvPr id="38" name="picture 38"/>
          <p:cNvPicPr>
            <a:picLocks noChangeAspect="1"/>
          </p:cNvPicPr>
          <p:nvPr/>
        </p:nvPicPr>
        <p:blipFill>
          <a:blip r:embed="rId9"/>
          <a:stretch>
            <a:fillRect/>
          </a:stretch>
        </p:blipFill>
        <p:spPr>
          <a:xfrm rot="21600000">
            <a:off x="6883135" y="10351376"/>
            <a:ext cx="6350" cy="93599"/>
          </a:xfrm>
          <a:prstGeom prst="rect">
            <a:avLst/>
          </a:prstGeom>
        </p:spPr>
      </p:pic>
      <p:sp>
        <p:nvSpPr>
          <p:cNvPr id="40" name="textbox 40"/>
          <p:cNvSpPr/>
          <p:nvPr/>
        </p:nvSpPr>
        <p:spPr>
          <a:xfrm>
            <a:off x="1682996" y="7247904"/>
            <a:ext cx="1195705" cy="15303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spc="0" dirty="0">
                <a:solidFill>
                  <a:srgbClr val="155E50">
                    <a:alpha val="100000"/>
                  </a:srgbClr>
                </a:solidFill>
                <a:latin typeface="OPPOSans H" panose="00020600040101010101" charset="-122"/>
                <a:ea typeface="OPPOSans H" panose="00020600040101010101" charset="-122"/>
                <a:cs typeface="OPPOSans H" panose="00020600040101010101" charset="-122"/>
              </a:rPr>
              <a:t>THE</a:t>
            </a:r>
            <a:r>
              <a:rPr sz="1000" kern="0" spc="160" dirty="0">
                <a:solidFill>
                  <a:srgbClr val="155E50">
                    <a:alpha val="100000"/>
                  </a:srgbClr>
                </a:solidFill>
                <a:latin typeface="OPPOSans H" panose="00020600040101010101" charset="-122"/>
                <a:ea typeface="OPPOSans H" panose="00020600040101010101" charset="-122"/>
                <a:cs typeface="OPPOSans H" panose="00020600040101010101" charset="-122"/>
              </a:rPr>
              <a:t> </a:t>
            </a:r>
            <a:r>
              <a:rPr sz="1000" kern="0" spc="0" dirty="0">
                <a:solidFill>
                  <a:srgbClr val="155E50">
                    <a:alpha val="100000"/>
                  </a:srgbClr>
                </a:solidFill>
                <a:latin typeface="OPPOSans H" panose="00020600040101010101" charset="-122"/>
                <a:ea typeface="OPPOSans H" panose="00020600040101010101" charset="-122"/>
                <a:cs typeface="OPPOSans H" panose="00020600040101010101" charset="-122"/>
              </a:rPr>
              <a:t>CABLE TEST</a:t>
            </a:r>
            <a:endParaRPr sz="1000" dirty="0">
              <a:latin typeface="OPPOSans H" panose="00020600040101010101" charset="-122"/>
              <a:ea typeface="OPPOSans H" panose="00020600040101010101" charset="-122"/>
              <a:cs typeface="OPPOSans H" panose="00020600040101010101" charset="-122"/>
            </a:endParaRPr>
          </a:p>
        </p:txBody>
      </p:sp>
      <p:sp>
        <p:nvSpPr>
          <p:cNvPr id="42" name="textbox 42"/>
          <p:cNvSpPr/>
          <p:nvPr/>
        </p:nvSpPr>
        <p:spPr>
          <a:xfrm>
            <a:off x="5183116" y="3681976"/>
            <a:ext cx="1167130" cy="15303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rPr>
              <a:t>CONSTRUCTION</a:t>
            </a:r>
            <a:endParaRPr sz="1000" dirty="0">
              <a:latin typeface="OPPOSans H" panose="00020600040101010101" charset="-122"/>
              <a:ea typeface="OPPOSans H" panose="00020600040101010101" charset="-122"/>
              <a:cs typeface="OPPOSans H" panose="00020600040101010101" charset="-122"/>
            </a:endParaRPr>
          </a:p>
        </p:txBody>
      </p:sp>
      <p:sp>
        <p:nvSpPr>
          <p:cNvPr id="44" name="textbox 44"/>
          <p:cNvSpPr/>
          <p:nvPr/>
        </p:nvSpPr>
        <p:spPr>
          <a:xfrm>
            <a:off x="5180965" y="4290695"/>
            <a:ext cx="1306830" cy="157480"/>
          </a:xfrm>
          <a:prstGeom prst="rect">
            <a:avLst/>
          </a:prstGeom>
          <a:noFill/>
          <a:ln w="0" cap="flat">
            <a:noFill/>
            <a:prstDash val="solid"/>
            <a:miter lim="0"/>
          </a:ln>
        </p:spPr>
        <p:txBody>
          <a:bodyPr vert="horz" wrap="square" lIns="0" tIns="0" rIns="0" bIns="0"/>
          <a:lstStyle/>
          <a:p>
            <a:pPr algn="l" rtl="0" eaLnBrk="0">
              <a:lnSpc>
                <a:spcPct val="85000"/>
              </a:lnSpc>
            </a:pPr>
            <a:endParaRPr sz="200" dirty="0">
              <a:latin typeface="Arial" panose="020B0604020202020204"/>
              <a:ea typeface="Arial" panose="020B0604020202020204"/>
              <a:cs typeface="Arial" panose="020B0604020202020204"/>
            </a:endParaRPr>
          </a:p>
          <a:p>
            <a:pPr marL="12700" algn="l" rtl="0" eaLnBrk="0">
              <a:lnSpc>
                <a:spcPct val="91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Conductor</a:t>
            </a:r>
            <a:r>
              <a:rPr sz="800" kern="0" dirty="0">
                <a:solidFill>
                  <a:srgbClr val="231815">
                    <a:alpha val="100000"/>
                  </a:srgbClr>
                </a:solidFill>
                <a:latin typeface="OPPOSans H" panose="00020600040101010101" charset="-122"/>
                <a:ea typeface="OPPOSans H" panose="00020600040101010101" charset="-122"/>
                <a:cs typeface="OPPOSans H" panose="00020600040101010101" charset="-122"/>
              </a:rPr>
              <a:t> </a:t>
            </a:r>
            <a:r>
              <a:rPr sz="800" kern="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Screen</a:t>
            </a:r>
            <a:endParaRPr sz="800" kern="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46" name="textbox 46"/>
          <p:cNvSpPr/>
          <p:nvPr/>
        </p:nvSpPr>
        <p:spPr>
          <a:xfrm>
            <a:off x="5185021" y="5013422"/>
            <a:ext cx="976630" cy="12827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OPPOSans B" panose="00020600040101010101" pitchFamily="18" charset="-122"/>
              <a:ea typeface="OPPOSans B" panose="00020600040101010101" pitchFamily="18" charset="-122"/>
              <a:cs typeface="OPPOSans B" panose="00020600040101010101" pitchFamily="18" charset="-122"/>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Insulation</a:t>
            </a:r>
            <a:r>
              <a:rPr sz="800" kern="0" spc="5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 </a:t>
            </a: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Screen</a:t>
            </a:r>
            <a:endParaRPr sz="800" dirty="0">
              <a:latin typeface="OPPOSans B" panose="00020600040101010101" pitchFamily="18" charset="-122"/>
              <a:ea typeface="OPPOSans B" panose="00020600040101010101" pitchFamily="18" charset="-122"/>
              <a:cs typeface="OPPOSans B" panose="00020600040101010101" pitchFamily="18" charset="-122"/>
            </a:endParaRPr>
          </a:p>
        </p:txBody>
      </p:sp>
      <p:sp>
        <p:nvSpPr>
          <p:cNvPr id="48" name="textbox 48"/>
          <p:cNvSpPr/>
          <p:nvPr/>
        </p:nvSpPr>
        <p:spPr>
          <a:xfrm>
            <a:off x="5181871" y="3923305"/>
            <a:ext cx="598169" cy="12827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Conductor</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50" name="textbox 50"/>
          <p:cNvSpPr/>
          <p:nvPr/>
        </p:nvSpPr>
        <p:spPr>
          <a:xfrm>
            <a:off x="5185021" y="4631000"/>
            <a:ext cx="563880" cy="12827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Insulation</a:t>
            </a:r>
            <a:endParaRPr sz="800" dirty="0">
              <a:latin typeface="OPPOSans B" panose="00020600040101010101" pitchFamily="18" charset="-122"/>
              <a:ea typeface="OPPOSans B" panose="00020600040101010101" pitchFamily="18" charset="-122"/>
              <a:cs typeface="OPPOSans B" panose="00020600040101010101" pitchFamily="18" charset="-122"/>
            </a:endParaRPr>
          </a:p>
        </p:txBody>
      </p:sp>
      <p:sp>
        <p:nvSpPr>
          <p:cNvPr id="7" name="textbox 14"/>
          <p:cNvSpPr/>
          <p:nvPr/>
        </p:nvSpPr>
        <p:spPr>
          <a:xfrm>
            <a:off x="1683385" y="8661400"/>
            <a:ext cx="3221990" cy="1397000"/>
          </a:xfrm>
          <a:prstGeom prst="rect">
            <a:avLst/>
          </a:prstGeom>
          <a:noFill/>
          <a:ln w="0" cap="flat">
            <a:noFill/>
            <a:prstDash val="solid"/>
            <a:miter lim="0"/>
          </a:ln>
        </p:spPr>
        <p:txBody>
          <a:bodyPr vert="horz" wrap="square" lIns="0" tIns="0" rIns="0" bIns="0"/>
          <a:lstStyle/>
          <a:p>
            <a:pPr algn="l" rtl="0" eaLnBrk="0">
              <a:lnSpc>
                <a:spcPct val="150000"/>
              </a:lnSpc>
            </a:pPr>
            <a:endParaRPr sz="100" dirty="0">
              <a:latin typeface="Arial" panose="020B0604020202020204"/>
              <a:ea typeface="Arial" panose="020B0604020202020204"/>
              <a:cs typeface="Arial" panose="020B0604020202020204"/>
            </a:endParaRPr>
          </a:p>
          <a:p>
            <a:pPr marL="17145" indent="-4445"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Guowang</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Cable</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actively</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implements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the</a:t>
            </a:r>
            <a:r>
              <a:rPr sz="800" kern="0" spc="13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carbon</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reduction</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t>
            </a:r>
            <a:r>
              <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goal,</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strives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to</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promote</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the</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green's</a:t>
            </a:r>
            <a:r>
              <a:rPr sz="800" kern="0" spc="13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low-carbon</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transformation,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strengthens</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ene</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rgy-saving</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and</a:t>
            </a:r>
            <a:r>
              <a:rPr sz="800" kern="0" spc="1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emission</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reduction</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technology         innovation,</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and</a:t>
            </a:r>
            <a:r>
              <a:rPr sz="800" kern="0" spc="12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promotes</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the</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company's</a:t>
            </a:r>
            <a:r>
              <a:rPr sz="800" kern="0" spc="13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healthy</a:t>
            </a:r>
            <a:r>
              <a:rPr sz="800" kern="0" spc="10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and</a:t>
            </a:r>
            <a:r>
              <a:rPr sz="800" kern="0" spc="9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sustai</a:t>
            </a:r>
            <a:r>
              <a:rPr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n-</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able</a:t>
            </a:r>
            <a:r>
              <a:rPr sz="800" kern="0" spc="15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 </a:t>
            </a: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development.</a:t>
            </a:r>
            <a:endParaRPr sz="800" dirty="0">
              <a:latin typeface="OPPOSans R" panose="00020600040101010101" charset="-122"/>
              <a:ea typeface="OPPOSans R" panose="00020600040101010101" charset="-122"/>
              <a:cs typeface="OPPOSans H" panose="00020600040101010101" charset="-122"/>
            </a:endParaRPr>
          </a:p>
          <a:p>
            <a:pPr marL="14605" algn="l" rtl="0" eaLnBrk="0">
              <a:lnSpc>
                <a:spcPts val="855"/>
              </a:lnSpc>
              <a:spcBef>
                <a:spcPts val="5"/>
              </a:spcBef>
            </a:pPr>
            <a:endPar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9" name="textbox 40"/>
          <p:cNvSpPr/>
          <p:nvPr/>
        </p:nvSpPr>
        <p:spPr>
          <a:xfrm>
            <a:off x="1683385" y="8468995"/>
            <a:ext cx="2767330" cy="21145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sym typeface="+mn-ea"/>
              </a:rPr>
              <a:t>SUSTAINABILITY COMMITMEN</a:t>
            </a:r>
            <a:r>
              <a:rPr sz="1000" kern="0" dirty="0">
                <a:solidFill>
                  <a:srgbClr val="155E50">
                    <a:alpha val="100000"/>
                  </a:srgbClr>
                </a:solidFill>
                <a:latin typeface="OPPOSans H" panose="00020600040101010101" charset="-122"/>
                <a:ea typeface="OPPOSans H" panose="00020600040101010101" charset="-122"/>
                <a:cs typeface="OPPOSans H" panose="00020600040101010101" charset="-122"/>
                <a:sym typeface="+mn-ea"/>
              </a:rPr>
              <a:t>T</a:t>
            </a:r>
            <a:endParaRPr sz="1000" dirty="0">
              <a:latin typeface="OPPOSans H" panose="00020600040101010101" charset="-122"/>
              <a:ea typeface="OPPOSans H" panose="00020600040101010101" charset="-122"/>
              <a:cs typeface="OPPOSans H" panose="00020600040101010101" charset="-122"/>
            </a:endParaRPr>
          </a:p>
        </p:txBody>
      </p:sp>
      <p:sp>
        <p:nvSpPr>
          <p:cNvPr id="19" name="textbox 14"/>
          <p:cNvSpPr/>
          <p:nvPr/>
        </p:nvSpPr>
        <p:spPr>
          <a:xfrm>
            <a:off x="1681480" y="3853180"/>
            <a:ext cx="3221990" cy="511810"/>
          </a:xfrm>
          <a:prstGeom prst="rect">
            <a:avLst/>
          </a:prstGeom>
          <a:noFill/>
          <a:ln w="0" cap="flat">
            <a:noFill/>
            <a:prstDash val="solid"/>
            <a:miter lim="0"/>
          </a:ln>
        </p:spPr>
        <p:txBody>
          <a:bodyPr vert="horz" wrap="square" lIns="0" tIns="0" rIns="0" bIns="0"/>
          <a:lstStyle/>
          <a:p>
            <a:pPr algn="l" rtl="0" eaLnBrk="0">
              <a:lnSpc>
                <a:spcPct val="150000"/>
              </a:lnSpc>
            </a:pPr>
            <a:endParaRPr sz="100" dirty="0">
              <a:latin typeface="Arial" panose="020B0604020202020204"/>
              <a:ea typeface="Arial" panose="020B0604020202020204"/>
              <a:cs typeface="Arial" panose="020B0604020202020204"/>
            </a:endParaRPr>
          </a:p>
          <a:p>
            <a:pPr marL="17145" indent="-4445" algn="l" rtl="0" eaLnBrk="0">
              <a:lnSpc>
                <a:spcPct val="150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rPr>
              <a:t>Voltage Rating Uo/U (Um)</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endParaRPr>
          </a:p>
          <a:p>
            <a:pPr marL="17145" indent="-4445"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18/30 (36)kV</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p:txBody>
      </p:sp>
      <p:sp>
        <p:nvSpPr>
          <p:cNvPr id="25" name="textbox 14"/>
          <p:cNvSpPr/>
          <p:nvPr/>
        </p:nvSpPr>
        <p:spPr>
          <a:xfrm>
            <a:off x="1681480" y="5991225"/>
            <a:ext cx="3221990" cy="1229995"/>
          </a:xfrm>
          <a:prstGeom prst="rect">
            <a:avLst/>
          </a:prstGeom>
          <a:noFill/>
          <a:ln w="0" cap="flat">
            <a:noFill/>
            <a:prstDash val="solid"/>
            <a:miter lim="0"/>
          </a:ln>
        </p:spPr>
        <p:txBody>
          <a:bodyPr vert="horz" wrap="square" lIns="0" tIns="0" rIns="0" bIns="0"/>
          <a:lstStyle/>
          <a:p>
            <a:pPr algn="l" rtl="0" eaLnBrk="0">
              <a:lnSpc>
                <a:spcPct val="150000"/>
              </a:lnSpc>
            </a:pPr>
            <a:endParaRPr sz="100" dirty="0">
              <a:latin typeface="Arial" panose="020B0604020202020204"/>
              <a:ea typeface="Arial" panose="020B0604020202020204"/>
              <a:cs typeface="Arial" panose="020B0604020202020204"/>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IEC 60502-2, IEC 60228,</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Low Smoke Zero Halogen: IEC 60754-1/2, IEC 61034-2 </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Flame Retardant: EN 60332-3-24 Cat C, IEC 60332-1-2 </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UV Resistant: EN 50396</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Abrasion and Tear Resistant: EN 60229-4.1</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indent="0" algn="l" rtl="0" eaLnBrk="0" fontAlgn="auto">
              <a:lnSpc>
                <a:spcPct val="150000"/>
              </a:lnSpc>
              <a:spcBef>
                <a:spcPts val="0"/>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rPr>
              <a:t>Impact rated to: AG2 EN 60364-5.5</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sym typeface="+mn-ea"/>
            </a:endParaRPr>
          </a:p>
          <a:p>
            <a:pPr marL="14605" algn="l" rtl="0" eaLnBrk="0">
              <a:lnSpc>
                <a:spcPts val="855"/>
              </a:lnSpc>
              <a:spcBef>
                <a:spcPts val="5"/>
              </a:spcBef>
            </a:pPr>
            <a:endPar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23" name="textbox 14"/>
          <p:cNvSpPr/>
          <p:nvPr/>
        </p:nvSpPr>
        <p:spPr>
          <a:xfrm>
            <a:off x="1696720" y="4513580"/>
            <a:ext cx="2940050" cy="968375"/>
          </a:xfrm>
          <a:prstGeom prst="rect">
            <a:avLst/>
          </a:prstGeom>
          <a:noFill/>
          <a:ln w="0" cap="flat">
            <a:noFill/>
            <a:prstDash val="solid"/>
            <a:miter lim="0"/>
          </a:ln>
        </p:spPr>
        <p:txBody>
          <a:bodyPr vert="horz" wrap="square" lIns="0" tIns="0" rIns="0" bIns="0"/>
          <a:lstStyle/>
          <a:p>
            <a:pPr algn="l" rtl="0" eaLnBrk="0">
              <a:lnSpc>
                <a:spcPct val="150000"/>
              </a:lnSpc>
            </a:pPr>
            <a:endParaRPr sz="100" dirty="0">
              <a:latin typeface="Arial" panose="020B0604020202020204"/>
              <a:ea typeface="Arial" panose="020B0604020202020204"/>
              <a:cs typeface="Arial" panose="020B0604020202020204"/>
            </a:endParaRPr>
          </a:p>
          <a:p>
            <a:pPr indent="0" algn="l" rtl="0" eaLnBrk="0" fontAlgn="auto">
              <a:lnSpc>
                <a:spcPts val="855"/>
              </a:lnSpc>
              <a:spcBef>
                <a:spcPts val="5"/>
              </a:spcBef>
            </a:pPr>
            <a:endParaRPr lang="en-US" sz="800" kern="0" spc="-1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cxnSp>
        <p:nvCxnSpPr>
          <p:cNvPr id="27" name="直接连接符 26"/>
          <p:cNvCxnSpPr/>
          <p:nvPr/>
        </p:nvCxnSpPr>
        <p:spPr>
          <a:xfrm>
            <a:off x="1323340" y="2150745"/>
            <a:ext cx="6250305" cy="1905"/>
          </a:xfrm>
          <a:prstGeom prst="line">
            <a:avLst/>
          </a:prstGeom>
          <a:ln>
            <a:solidFill>
              <a:schemeClr val="bg1">
                <a:lumMod val="85000"/>
              </a:schemeClr>
            </a:solidFill>
          </a:ln>
        </p:spPr>
        <p:style>
          <a:lnRef idx="2">
            <a:schemeClr val="accent1"/>
          </a:lnRef>
          <a:fillRef idx="0">
            <a:srgbClr val="FFFFFF"/>
          </a:fillRef>
          <a:effectRef idx="0">
            <a:srgbClr val="FFFFFF"/>
          </a:effectRef>
          <a:fontRef idx="minor">
            <a:schemeClr val="tx1"/>
          </a:fontRef>
        </p:style>
      </p:cxnSp>
      <p:cxnSp>
        <p:nvCxnSpPr>
          <p:cNvPr id="29" name="直接连接符 28"/>
          <p:cNvCxnSpPr/>
          <p:nvPr/>
        </p:nvCxnSpPr>
        <p:spPr>
          <a:xfrm>
            <a:off x="1323340" y="3338195"/>
            <a:ext cx="6260465" cy="6350"/>
          </a:xfrm>
          <a:prstGeom prst="line">
            <a:avLst/>
          </a:prstGeom>
          <a:ln>
            <a:solidFill>
              <a:schemeClr val="bg1">
                <a:lumMod val="85000"/>
              </a:schemeClr>
            </a:solidFill>
          </a:ln>
        </p:spPr>
        <p:style>
          <a:lnRef idx="2">
            <a:schemeClr val="accent1"/>
          </a:lnRef>
          <a:fillRef idx="0">
            <a:srgbClr val="FFFFFF"/>
          </a:fillRef>
          <a:effectRef idx="0">
            <a:srgbClr val="FFFFFF"/>
          </a:effectRef>
          <a:fontRef idx="minor">
            <a:schemeClr val="tx1"/>
          </a:fontRef>
        </p:style>
      </p:cxnSp>
      <p:sp>
        <p:nvSpPr>
          <p:cNvPr id="31" name="textbox 40"/>
          <p:cNvSpPr/>
          <p:nvPr/>
        </p:nvSpPr>
        <p:spPr>
          <a:xfrm>
            <a:off x="1683631" y="2428254"/>
            <a:ext cx="1195705" cy="15303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dirty="0">
                <a:solidFill>
                  <a:srgbClr val="155E50">
                    <a:alpha val="100000"/>
                  </a:srgbClr>
                </a:solidFill>
                <a:latin typeface="OPPOSans H" panose="00020600040101010101" charset="-122"/>
                <a:ea typeface="OPPOSans H" panose="00020600040101010101" charset="-122"/>
                <a:cs typeface="OPPOSans H" panose="00020600040101010101" charset="-122"/>
              </a:rPr>
              <a:t>APPLICATION</a:t>
            </a:r>
            <a:endParaRPr sz="1000" kern="0" dirty="0">
              <a:solidFill>
                <a:srgbClr val="155E50">
                  <a:alpha val="100000"/>
                </a:srgbClr>
              </a:solidFill>
              <a:latin typeface="OPPOSans H" panose="00020600040101010101" charset="-122"/>
              <a:ea typeface="OPPOSans H" panose="00020600040101010101" charset="-122"/>
              <a:cs typeface="OPPOSans H" panose="00020600040101010101" charset="-122"/>
            </a:endParaRPr>
          </a:p>
        </p:txBody>
      </p:sp>
      <p:sp>
        <p:nvSpPr>
          <p:cNvPr id="33" name="文本框 32"/>
          <p:cNvSpPr txBox="1"/>
          <p:nvPr/>
        </p:nvSpPr>
        <p:spPr>
          <a:xfrm>
            <a:off x="1597660" y="2621280"/>
            <a:ext cx="5961380" cy="460375"/>
          </a:xfrm>
          <a:prstGeom prst="rect">
            <a:avLst/>
          </a:prstGeom>
          <a:noFill/>
        </p:spPr>
        <p:txBody>
          <a:bodyPr wrap="square" rtlCol="0" anchor="t">
            <a:spAutoFit/>
          </a:bodyPr>
          <a:lstStyle/>
          <a:p>
            <a:pPr indent="0" fontAlgn="auto">
              <a:lnSpc>
                <a:spcPct val="150000"/>
              </a:lnSpc>
            </a:pPr>
            <a:r>
              <a:rPr lang="zh-CN" altLang="en-US" sz="800">
                <a:latin typeface="OPPOSans R" panose="00020600040101010101" charset="-122"/>
                <a:ea typeface="OPPOSans R" panose="00020600040101010101" charset="-122"/>
              </a:rPr>
              <a:t>Medium voltage power cables for distribution networks and generation units. LSZH outer sheathing makes the cable </a:t>
            </a:r>
            <a:endParaRPr lang="zh-CN" altLang="en-US" sz="800">
              <a:latin typeface="OPPOSans R" panose="00020600040101010101" charset="-122"/>
              <a:ea typeface="OPPOSans R" panose="00020600040101010101" charset="-122"/>
            </a:endParaRPr>
          </a:p>
          <a:p>
            <a:pPr indent="0" fontAlgn="auto">
              <a:lnSpc>
                <a:spcPct val="150000"/>
              </a:lnSpc>
            </a:pPr>
            <a:r>
              <a:rPr lang="zh-CN" altLang="en-US" sz="800">
                <a:latin typeface="OPPOSans R" panose="00020600040101010101" charset="-122"/>
                <a:ea typeface="OPPOSans R" panose="00020600040101010101" charset="-122"/>
              </a:rPr>
              <a:t>suitable for internal installation as well as directly in ground, outdoors, and in cable ducts. UV Resistant.</a:t>
            </a:r>
            <a:endParaRPr lang="zh-CN" altLang="en-US" sz="800">
              <a:latin typeface="OPPOSans R" panose="00020600040101010101" charset="-122"/>
              <a:ea typeface="OPPOSans R" panose="00020600040101010101" charset="-122"/>
            </a:endParaRPr>
          </a:p>
        </p:txBody>
      </p:sp>
      <p:sp>
        <p:nvSpPr>
          <p:cNvPr id="35" name="textbox 42"/>
          <p:cNvSpPr/>
          <p:nvPr/>
        </p:nvSpPr>
        <p:spPr>
          <a:xfrm>
            <a:off x="1681480" y="3682365"/>
            <a:ext cx="1661795" cy="210185"/>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rPr>
              <a:t>CHARACTERISTICS</a:t>
            </a:r>
            <a:endPar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endParaRPr>
          </a:p>
        </p:txBody>
      </p:sp>
      <p:sp>
        <p:nvSpPr>
          <p:cNvPr id="37" name="textbox 42"/>
          <p:cNvSpPr/>
          <p:nvPr/>
        </p:nvSpPr>
        <p:spPr>
          <a:xfrm>
            <a:off x="1681480" y="5821680"/>
            <a:ext cx="1661795" cy="195580"/>
          </a:xfrm>
          <a:prstGeom prst="rect">
            <a:avLst/>
          </a:prstGeom>
          <a:noFill/>
          <a:ln w="0" cap="flat">
            <a:noFill/>
            <a:prstDash val="solid"/>
            <a:miter lim="0"/>
          </a:ln>
        </p:spPr>
        <p:txBody>
          <a:bodyPr vert="horz" wrap="square" lIns="0" tIns="0" rIns="0" bIns="0"/>
          <a:lstStyle/>
          <a:p>
            <a:pPr algn="l" rtl="0" eaLnBrk="0">
              <a:lnSpc>
                <a:spcPct val="88000"/>
              </a:lnSpc>
            </a:pPr>
            <a:endParaRPr sz="100" dirty="0">
              <a:latin typeface="Arial" panose="020B0604020202020204"/>
              <a:ea typeface="Arial" panose="020B0604020202020204"/>
              <a:cs typeface="Arial" panose="020B0604020202020204"/>
            </a:endParaRPr>
          </a:p>
          <a:p>
            <a:pPr marL="12700" algn="l" rtl="0" eaLnBrk="0">
              <a:lnSpc>
                <a:spcPct val="83000"/>
              </a:lnSpc>
            </a:pPr>
            <a:r>
              <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rPr>
              <a:t>STANDARDS</a:t>
            </a:r>
            <a:endParaRPr sz="1000" kern="0" spc="10" dirty="0">
              <a:solidFill>
                <a:srgbClr val="155E50">
                  <a:alpha val="100000"/>
                </a:srgbClr>
              </a:solidFill>
              <a:latin typeface="OPPOSans H" panose="00020600040101010101" charset="-122"/>
              <a:ea typeface="OPPOSans H" panose="00020600040101010101" charset="-122"/>
              <a:cs typeface="OPPOSans H" panose="00020600040101010101" charset="-122"/>
            </a:endParaRPr>
          </a:p>
        </p:txBody>
      </p:sp>
      <p:sp>
        <p:nvSpPr>
          <p:cNvPr id="39" name="textbox 22"/>
          <p:cNvSpPr/>
          <p:nvPr/>
        </p:nvSpPr>
        <p:spPr>
          <a:xfrm>
            <a:off x="5181600" y="4400550"/>
            <a:ext cx="1845945" cy="371475"/>
          </a:xfrm>
          <a:prstGeom prst="rect">
            <a:avLst/>
          </a:prstGeom>
          <a:noFill/>
          <a:ln w="0" cap="flat">
            <a:noFill/>
            <a:prstDash val="solid"/>
            <a:miter lim="0"/>
          </a:ln>
        </p:spPr>
        <p:txBody>
          <a:bodyPr vert="horz" wrap="square" lIns="0" tIns="582" rIns="0" bIns="0"/>
          <a:lstStyle/>
          <a:p>
            <a:pPr marL="12700" algn="l" rtl="0" eaLnBrk="0">
              <a:lnSpc>
                <a:spcPct val="150000"/>
              </a:lnSpc>
              <a:spcBef>
                <a:spcPts val="5"/>
              </a:spcBef>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Semi-conductive material</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41" name="textbox 26"/>
          <p:cNvSpPr/>
          <p:nvPr/>
        </p:nvSpPr>
        <p:spPr>
          <a:xfrm>
            <a:off x="5180330" y="5132705"/>
            <a:ext cx="1700530" cy="213995"/>
          </a:xfrm>
          <a:prstGeom prst="rect">
            <a:avLst/>
          </a:prstGeom>
          <a:noFill/>
          <a:ln w="0" cap="flat">
            <a:noFill/>
            <a:prstDash val="solid"/>
            <a:miter lim="0"/>
          </a:ln>
        </p:spPr>
        <p:txBody>
          <a:bodyPr vert="horz" wrap="square" lIns="0" tIns="0" rIns="0" bIns="0"/>
          <a:lstStyle/>
          <a:p>
            <a:pPr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Semi-conductive material (bonded)</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43" name="textbox 46"/>
          <p:cNvSpPr/>
          <p:nvPr/>
        </p:nvSpPr>
        <p:spPr>
          <a:xfrm>
            <a:off x="5184775" y="5356860"/>
            <a:ext cx="1790065" cy="17907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Longitudinal Waterblocking</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45" name="textbox 26"/>
          <p:cNvSpPr/>
          <p:nvPr/>
        </p:nvSpPr>
        <p:spPr>
          <a:xfrm>
            <a:off x="5180330" y="5491480"/>
            <a:ext cx="1700530" cy="203200"/>
          </a:xfrm>
          <a:prstGeom prst="rect">
            <a:avLst/>
          </a:prstGeom>
          <a:noFill/>
          <a:ln w="0" cap="flat">
            <a:noFill/>
            <a:prstDash val="solid"/>
            <a:miter lim="0"/>
          </a:ln>
        </p:spPr>
        <p:txBody>
          <a:bodyPr vert="horz" wrap="square" lIns="0" tIns="0" rIns="0" bIns="0"/>
          <a:lstStyle/>
          <a:p>
            <a:pPr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Semi-conductive swellable tape</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47" name="textbox 46"/>
          <p:cNvSpPr/>
          <p:nvPr/>
        </p:nvSpPr>
        <p:spPr>
          <a:xfrm>
            <a:off x="5185021" y="5745577"/>
            <a:ext cx="976630" cy="12827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Screen</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49" name="textbox 26"/>
          <p:cNvSpPr/>
          <p:nvPr/>
        </p:nvSpPr>
        <p:spPr>
          <a:xfrm>
            <a:off x="5189220" y="5866130"/>
            <a:ext cx="1700530" cy="204470"/>
          </a:xfrm>
          <a:prstGeom prst="rect">
            <a:avLst/>
          </a:prstGeom>
          <a:noFill/>
          <a:ln w="0" cap="flat">
            <a:noFill/>
            <a:prstDash val="solid"/>
            <a:miter lim="0"/>
          </a:ln>
        </p:spPr>
        <p:txBody>
          <a:bodyPr vert="horz" wrap="square" lIns="0" tIns="0" rIns="0" bIns="0"/>
          <a:lstStyle/>
          <a:p>
            <a:pPr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Copper Wires and copper tape</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51" name="textbox 46"/>
          <p:cNvSpPr/>
          <p:nvPr/>
        </p:nvSpPr>
        <p:spPr>
          <a:xfrm>
            <a:off x="5184775" y="6114415"/>
            <a:ext cx="1790065" cy="157480"/>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Longitudinal Waterblocking</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52" name="textbox 26"/>
          <p:cNvSpPr/>
          <p:nvPr/>
        </p:nvSpPr>
        <p:spPr>
          <a:xfrm>
            <a:off x="5180330" y="6271895"/>
            <a:ext cx="1700530" cy="264795"/>
          </a:xfrm>
          <a:prstGeom prst="rect">
            <a:avLst/>
          </a:prstGeom>
          <a:noFill/>
          <a:ln w="0" cap="flat">
            <a:noFill/>
            <a:prstDash val="solid"/>
            <a:miter lim="0"/>
          </a:ln>
        </p:spPr>
        <p:txBody>
          <a:bodyPr vert="horz" wrap="square" lIns="0" tIns="0" rIns="0" bIns="0"/>
          <a:lstStyle/>
          <a:p>
            <a:pPr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Swellable Tapes</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53" name="textbox 46"/>
          <p:cNvSpPr/>
          <p:nvPr/>
        </p:nvSpPr>
        <p:spPr>
          <a:xfrm>
            <a:off x="5184775" y="6536055"/>
            <a:ext cx="1825625" cy="108585"/>
          </a:xfrm>
          <a:prstGeom prst="rect">
            <a:avLst/>
          </a:prstGeom>
          <a:noFill/>
          <a:ln w="0" cap="flat">
            <a:noFill/>
            <a:prstDash val="solid"/>
            <a:miter lim="0"/>
          </a:ln>
        </p:spPr>
        <p:txBody>
          <a:bodyPr vert="horz" wrap="square" lIns="0" tIns="0" rIns="0" bIns="0"/>
          <a:lstStyle/>
          <a:p>
            <a:pPr algn="l" rtl="0" eaLnBrk="0">
              <a:lnSpc>
                <a:spcPct val="84000"/>
              </a:lnSpc>
            </a:pPr>
            <a:endParaRPr sz="100" dirty="0">
              <a:latin typeface="Arial" panose="020B0604020202020204"/>
              <a:ea typeface="Arial" panose="020B0604020202020204"/>
              <a:cs typeface="Arial" panose="020B0604020202020204"/>
            </a:endParaRPr>
          </a:p>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Radial Waterblocking</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54" name="textbox 26"/>
          <p:cNvSpPr/>
          <p:nvPr/>
        </p:nvSpPr>
        <p:spPr>
          <a:xfrm>
            <a:off x="5180330" y="6652895"/>
            <a:ext cx="2138045" cy="389890"/>
          </a:xfrm>
          <a:prstGeom prst="rect">
            <a:avLst/>
          </a:prstGeom>
          <a:noFill/>
          <a:ln w="0" cap="flat">
            <a:noFill/>
            <a:prstDash val="solid"/>
            <a:miter lim="0"/>
          </a:ln>
        </p:spPr>
        <p:txBody>
          <a:bodyPr vert="horz" wrap="square" lIns="0" tIns="0" rIns="0" bIns="0"/>
          <a:lstStyle/>
          <a:p>
            <a:pPr algn="l" rtl="0" eaLnBrk="0">
              <a:lnSpc>
                <a:spcPct val="150000"/>
              </a:lnSpc>
            </a:pPr>
            <a:r>
              <a:rPr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Al/PET (Aluminium/Polyester) tape tightly bonded to sheath</a:t>
            </a:r>
            <a:endParaRPr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
        <p:nvSpPr>
          <p:cNvPr id="55" name="textbox 46"/>
          <p:cNvSpPr/>
          <p:nvPr/>
        </p:nvSpPr>
        <p:spPr>
          <a:xfrm>
            <a:off x="5185021" y="7521094"/>
            <a:ext cx="976630" cy="137846"/>
          </a:xfrm>
          <a:prstGeom prst="rect">
            <a:avLst/>
          </a:prstGeom>
          <a:noFill/>
          <a:ln w="0" cap="flat">
            <a:noFill/>
            <a:prstDash val="solid"/>
            <a:miter lim="0"/>
          </a:ln>
        </p:spPr>
        <p:txBody>
          <a:bodyPr vert="horz" wrap="square" lIns="0" tIns="0" rIns="0" bIns="0"/>
          <a:lstStyle/>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Sheath Colour</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56" name="textbox 26"/>
          <p:cNvSpPr/>
          <p:nvPr/>
        </p:nvSpPr>
        <p:spPr>
          <a:xfrm>
            <a:off x="5289550" y="7620635"/>
            <a:ext cx="1720850" cy="309880"/>
          </a:xfrm>
          <a:prstGeom prst="rect">
            <a:avLst/>
          </a:prstGeom>
          <a:noFill/>
          <a:ln w="0" cap="flat">
            <a:noFill/>
            <a:prstDash val="solid"/>
            <a:miter lim="0"/>
          </a:ln>
        </p:spPr>
        <p:txBody>
          <a:bodyPr vert="horz" wrap="square" lIns="0" tIns="0" rIns="0" bIns="0"/>
          <a:lstStyle/>
          <a:p>
            <a:pPr algn="l" rtl="0" eaLnBrk="0">
              <a:lnSpc>
                <a:spcPct val="150000"/>
              </a:lnSpc>
            </a:pPr>
            <a:r>
              <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Black</a:t>
            </a:r>
            <a:endPar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cxnSp>
        <p:nvCxnSpPr>
          <p:cNvPr id="5" name="直接连接符 4"/>
          <p:cNvCxnSpPr/>
          <p:nvPr/>
        </p:nvCxnSpPr>
        <p:spPr>
          <a:xfrm>
            <a:off x="1325880" y="10217785"/>
            <a:ext cx="6250305" cy="1905"/>
          </a:xfrm>
          <a:prstGeom prst="line">
            <a:avLst/>
          </a:prstGeom>
          <a:ln>
            <a:solidFill>
              <a:schemeClr val="bg1">
                <a:lumMod val="85000"/>
              </a:schemeClr>
            </a:solidFill>
          </a:ln>
        </p:spPr>
        <p:style>
          <a:lnRef idx="2">
            <a:schemeClr val="accent1"/>
          </a:lnRef>
          <a:fillRef idx="0">
            <a:srgbClr val="FFFFFF"/>
          </a:fillRef>
          <a:effectRef idx="0">
            <a:srgbClr val="FFFFFF"/>
          </a:effectRef>
          <a:fontRef idx="minor">
            <a:schemeClr val="tx1"/>
          </a:fontRef>
        </p:style>
      </p:cxnSp>
      <p:sp>
        <p:nvSpPr>
          <p:cNvPr id="2" name="textbox 14"/>
          <p:cNvSpPr/>
          <p:nvPr/>
        </p:nvSpPr>
        <p:spPr>
          <a:xfrm>
            <a:off x="1681480" y="4238625"/>
            <a:ext cx="3221990" cy="1741170"/>
          </a:xfrm>
          <a:prstGeom prst="rect">
            <a:avLst/>
          </a:prstGeom>
          <a:noFill/>
          <a:ln w="0" cap="flat">
            <a:noFill/>
            <a:prstDash val="solid"/>
            <a:miter lim="0"/>
          </a:ln>
        </p:spPr>
        <p:txBody>
          <a:bodyPr vert="horz" wrap="square" lIns="0" tIns="0" rIns="0" bIns="0"/>
          <a:p>
            <a:pPr algn="l" rtl="0" eaLnBrk="0">
              <a:lnSpc>
                <a:spcPct val="150000"/>
              </a:lnSpc>
            </a:pPr>
            <a:endParaRPr sz="100" dirty="0">
              <a:latin typeface="Arial" panose="020B0604020202020204"/>
              <a:ea typeface="Arial" panose="020B0604020202020204"/>
              <a:cs typeface="Arial" panose="020B0604020202020204"/>
            </a:endParaRPr>
          </a:p>
          <a:p>
            <a:pPr marL="17145" indent="-4445" algn="l" rtl="0" eaLnBrk="0">
              <a:lnSpc>
                <a:spcPct val="150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rPr>
              <a:t>Test Voltage: </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endParaRPr>
          </a:p>
          <a:p>
            <a:pPr marL="17145" indent="-4445" algn="l" rtl="0" eaLnBrk="0">
              <a:lnSpc>
                <a:spcPct val="150000"/>
              </a:lnSpc>
            </a:pPr>
            <a:r>
              <a:rPr sz="800" kern="0" spc="-20" dirty="0">
                <a:solidFill>
                  <a:srgbClr val="231815">
                    <a:alpha val="100000"/>
                  </a:srgbClr>
                </a:solidFill>
                <a:latin typeface="OPPOSans R" panose="00020600040101010101" charset="-122"/>
                <a:ea typeface="OPPOSans R" panose="00020600040101010101" charset="-122"/>
                <a:cs typeface="OPPOSans B" panose="00020600040101010101" pitchFamily="18" charset="-122"/>
                <a:sym typeface="+mn-ea"/>
              </a:rPr>
              <a:t>63kV AC 50Hz (15 mins)</a:t>
            </a:r>
            <a:endParaRPr sz="800" kern="0" spc="-20" dirty="0">
              <a:solidFill>
                <a:srgbClr val="231815">
                  <a:alpha val="100000"/>
                </a:srgbClr>
              </a:solidFill>
              <a:latin typeface="OPPOSans R" panose="00020600040101010101" charset="-122"/>
              <a:ea typeface="OPPOSans R" panose="00020600040101010101" charset="-122"/>
              <a:cs typeface="OPPOSans B" panose="00020600040101010101" pitchFamily="18" charset="-122"/>
              <a:sym typeface="+mn-ea"/>
            </a:endParaRPr>
          </a:p>
          <a:p>
            <a:pPr marL="17145" indent="-4445" algn="l" rtl="0" eaLnBrk="0">
              <a:lnSpc>
                <a:spcPct val="150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rPr>
              <a:t>Temperature Rating </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endParaRPr>
          </a:p>
          <a:p>
            <a:pPr marL="17145" indent="-4445" algn="l" rtl="0" eaLnBrk="0">
              <a:lnSpc>
                <a:spcPct val="150000"/>
              </a:lnSpc>
            </a:pPr>
            <a:r>
              <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rPr>
              <a:t>-20°C to +60°C</a:t>
            </a:r>
            <a:endPar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endParaRPr>
          </a:p>
          <a:p>
            <a:pPr marL="17145" indent="-4445" algn="l" rtl="0" eaLnBrk="0">
              <a:lnSpc>
                <a:spcPct val="150000"/>
              </a:lnSpc>
            </a:pPr>
            <a:r>
              <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rPr>
              <a:t>Permissible Conductor Operating Temperature: +90°C</a:t>
            </a:r>
            <a:endPar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endParaRPr>
          </a:p>
          <a:p>
            <a:pPr marL="17145" indent="-4445" algn="l" rtl="0" eaLnBrk="0">
              <a:lnSpc>
                <a:spcPct val="150000"/>
              </a:lnSpc>
            </a:pPr>
            <a:r>
              <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rPr>
              <a:t>Permissible Short Circuit Temperature up to 5 sec: 250°C</a:t>
            </a:r>
            <a:endParaRPr sz="800" kern="0" spc="-20" dirty="0">
              <a:solidFill>
                <a:srgbClr val="231815">
                  <a:alpha val="100000"/>
                </a:srgbClr>
              </a:solidFill>
              <a:latin typeface="OPPOSans R" panose="00020600040101010101" charset="-122"/>
              <a:ea typeface="OPPOSans R" panose="00020600040101010101" charset="-122"/>
              <a:cs typeface="OPPOSans R" panose="00020600040101010101" charset="-122"/>
              <a:sym typeface="+mn-ea"/>
            </a:endParaRPr>
          </a:p>
          <a:p>
            <a:pPr marL="17145" indent="-4445" algn="l" rtl="0" eaLnBrk="0">
              <a:lnSpc>
                <a:spcPct val="150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rPr>
              <a:t>Minimum Bending Radius </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sym typeface="+mn-ea"/>
            </a:endParaRPr>
          </a:p>
          <a:p>
            <a:pPr marL="17145" indent="-4445" algn="l" rtl="0" eaLnBrk="0">
              <a:lnSpc>
                <a:spcPct val="150000"/>
              </a:lnSpc>
            </a:pPr>
            <a:r>
              <a:rPr sz="800" kern="0" spc="-20" dirty="0">
                <a:solidFill>
                  <a:srgbClr val="231815">
                    <a:alpha val="100000"/>
                  </a:srgbClr>
                </a:solidFill>
                <a:latin typeface="OPPOSans R" panose="00020600040101010101" charset="-122"/>
                <a:ea typeface="OPPOSans R" panose="00020600040101010101" charset="-122"/>
                <a:cs typeface="OPPOSans B" panose="00020600040101010101" pitchFamily="18" charset="-122"/>
                <a:sym typeface="+mn-ea"/>
              </a:rPr>
              <a:t>15 x overall diameter</a:t>
            </a:r>
            <a:endParaRPr sz="800" kern="0" spc="-20" dirty="0">
              <a:solidFill>
                <a:srgbClr val="231815">
                  <a:alpha val="100000"/>
                </a:srgbClr>
              </a:solidFill>
              <a:latin typeface="OPPOSans R" panose="00020600040101010101" charset="-122"/>
              <a:ea typeface="OPPOSans R" panose="00020600040101010101" charset="-122"/>
              <a:cs typeface="OPPOSans B" panose="00020600040101010101" pitchFamily="18" charset="-122"/>
              <a:sym typeface="+mn-ea"/>
            </a:endParaRPr>
          </a:p>
        </p:txBody>
      </p:sp>
      <p:sp>
        <p:nvSpPr>
          <p:cNvPr id="15" name="textbox 46"/>
          <p:cNvSpPr/>
          <p:nvPr/>
        </p:nvSpPr>
        <p:spPr>
          <a:xfrm>
            <a:off x="5198110" y="7116445"/>
            <a:ext cx="976630" cy="144145"/>
          </a:xfrm>
          <a:prstGeom prst="rect">
            <a:avLst/>
          </a:prstGeom>
          <a:noFill/>
          <a:ln w="0" cap="flat">
            <a:noFill/>
            <a:prstDash val="solid"/>
            <a:miter lim="0"/>
          </a:ln>
        </p:spPr>
        <p:txBody>
          <a:bodyPr vert="horz" wrap="square" lIns="0" tIns="0" rIns="0" bIns="0"/>
          <a:p>
            <a:pPr marL="12700" algn="l" rtl="0" eaLnBrk="0">
              <a:lnSpc>
                <a:spcPct val="84000"/>
              </a:lnSpc>
            </a:pPr>
            <a:r>
              <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rPr>
              <a:t>Outer Sheath</a:t>
            </a:r>
            <a:endParaRPr sz="800" kern="0" spc="-20" dirty="0">
              <a:solidFill>
                <a:srgbClr val="231815">
                  <a:alpha val="100000"/>
                </a:srgbClr>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21" name="textbox 26"/>
          <p:cNvSpPr/>
          <p:nvPr/>
        </p:nvSpPr>
        <p:spPr>
          <a:xfrm>
            <a:off x="5210175" y="7257415"/>
            <a:ext cx="1800860" cy="252730"/>
          </a:xfrm>
          <a:prstGeom prst="rect">
            <a:avLst/>
          </a:prstGeom>
          <a:noFill/>
          <a:ln w="0" cap="flat">
            <a:noFill/>
            <a:prstDash val="solid"/>
            <a:miter lim="0"/>
          </a:ln>
        </p:spPr>
        <p:txBody>
          <a:bodyPr vert="horz" wrap="square" lIns="0" tIns="0" rIns="0" bIns="0"/>
          <a:p>
            <a:pPr algn="l" rtl="0" eaLnBrk="0">
              <a:lnSpc>
                <a:spcPct val="150000"/>
              </a:lnSpc>
            </a:pPr>
            <a:r>
              <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rPr>
              <a:t>LSZH (Low Smoke Zero Halogen)</a:t>
            </a:r>
            <a:endParaRPr lang="en-US" sz="800" kern="0" dirty="0">
              <a:solidFill>
                <a:srgbClr val="231815">
                  <a:alpha val="100000"/>
                </a:srgbClr>
              </a:solidFill>
              <a:latin typeface="OPPOSans R" panose="00020600040101010101" charset="-122"/>
              <a:ea typeface="OPPOSans R" panose="00020600040101010101" charset="-122"/>
              <a:cs typeface="OPPOSans H" panose="0002060004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15240" y="913765"/>
            <a:ext cx="7580630" cy="8890"/>
          </a:xfrm>
          <a:prstGeom prst="line">
            <a:avLst/>
          </a:prstGeom>
          <a:ln w="1270" cmpd="sng">
            <a:solidFill>
              <a:schemeClr val="bg2">
                <a:lumMod val="90000"/>
              </a:schemeClr>
            </a:solidFill>
            <a:prstDash val="solid"/>
          </a:ln>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15240" y="10222230"/>
            <a:ext cx="7604760" cy="0"/>
          </a:xfrm>
          <a:prstGeom prst="line">
            <a:avLst/>
          </a:prstGeom>
          <a:ln w="1270" cmpd="sng">
            <a:solidFill>
              <a:schemeClr val="bg2">
                <a:lumMod val="90000"/>
              </a:schemeClr>
            </a:solidFill>
            <a:prstDash val="solid"/>
          </a:ln>
        </p:spPr>
        <p:style>
          <a:lnRef idx="2">
            <a:schemeClr val="accent1"/>
          </a:lnRef>
          <a:fillRef idx="0">
            <a:srgbClr val="FFFFFF"/>
          </a:fillRef>
          <a:effectRef idx="0">
            <a:srgbClr val="FFFFFF"/>
          </a:effectRef>
          <a:fontRef idx="minor">
            <a:schemeClr val="tx1"/>
          </a:fontRef>
        </p:style>
      </p:cxnSp>
      <p:sp>
        <p:nvSpPr>
          <p:cNvPr id="64" name="textbox 64"/>
          <p:cNvSpPr/>
          <p:nvPr/>
        </p:nvSpPr>
        <p:spPr>
          <a:xfrm>
            <a:off x="207645" y="213995"/>
            <a:ext cx="1649730" cy="598170"/>
          </a:xfrm>
          <a:prstGeom prst="rect">
            <a:avLst/>
          </a:prstGeom>
          <a:noFill/>
          <a:ln w="0" cap="flat">
            <a:noFill/>
            <a:prstDash val="solid"/>
            <a:miter lim="0"/>
          </a:ln>
        </p:spPr>
        <p:txBody>
          <a:bodyPr vert="horz" wrap="square" lIns="0" tIns="0" rIns="0" bIns="0" anchor="b" anchorCtr="1">
            <a:spAutoFit/>
          </a:bodyPr>
          <a:lstStyle/>
          <a:p>
            <a:pPr algn="just" rtl="0" eaLnBrk="0">
              <a:lnSpc>
                <a:spcPct val="90000"/>
              </a:lnSpc>
            </a:pPr>
            <a:endParaRPr sz="100" dirty="0">
              <a:latin typeface="Arial" panose="020B0604020202020204"/>
              <a:ea typeface="Arial" panose="020B0604020202020204"/>
              <a:cs typeface="Arial" panose="020B0604020202020204"/>
            </a:endParaRPr>
          </a:p>
          <a:p>
            <a:pPr marL="23495" indent="0" algn="ctr" rtl="0" eaLnBrk="0" fontAlgn="auto">
              <a:lnSpc>
                <a:spcPts val="2280"/>
              </a:lnSpc>
            </a:pPr>
            <a:r>
              <a:rPr sz="1900" kern="0" dirty="0">
                <a:solidFill>
                  <a:srgbClr val="207866">
                    <a:alpha val="100000"/>
                  </a:srgbClr>
                </a:solidFill>
                <a:uFillTx/>
                <a:latin typeface="OPPOSans H" panose="00020600040101010101" charset="-122"/>
                <a:ea typeface="OPPOSans H" panose="00020600040101010101" charset="-122"/>
                <a:cs typeface="OPPOSans R" panose="00020600040101010101" charset="-122"/>
              </a:rPr>
              <a:t>GUOWANG </a:t>
            </a:r>
            <a:r>
              <a:rPr sz="1400" kern="0" spc="50" dirty="0">
                <a:solidFill>
                  <a:srgbClr val="207866">
                    <a:alpha val="100000"/>
                  </a:srgbClr>
                </a:solidFill>
                <a:uFillTx/>
                <a:latin typeface="OPPOSans H" panose="00020600040101010101" charset="-122"/>
                <a:ea typeface="OPPOSans H" panose="00020600040101010101" charset="-122"/>
                <a:cs typeface="OPPOSans R" panose="00020600040101010101" charset="-122"/>
              </a:rPr>
              <a:t>CABLE GROUP</a:t>
            </a:r>
            <a:endParaRPr sz="1400" kern="0" spc="50" dirty="0">
              <a:solidFill>
                <a:srgbClr val="207866">
                  <a:alpha val="100000"/>
                </a:srgbClr>
              </a:solidFill>
              <a:uFillTx/>
              <a:latin typeface="OPPOSans H" panose="00020600040101010101" charset="-122"/>
              <a:ea typeface="OPPOSans H" panose="00020600040101010101" charset="-122"/>
              <a:cs typeface="OPPOSans R" panose="00020600040101010101" charset="-122"/>
            </a:endParaRPr>
          </a:p>
        </p:txBody>
      </p:sp>
      <p:sp>
        <p:nvSpPr>
          <p:cNvPr id="66" name="rect 66"/>
          <p:cNvSpPr/>
          <p:nvPr/>
        </p:nvSpPr>
        <p:spPr>
          <a:xfrm>
            <a:off x="356679" y="0"/>
            <a:ext cx="1429105" cy="155562"/>
          </a:xfrm>
          <a:prstGeom prst="rect">
            <a:avLst/>
          </a:prstGeom>
          <a:solidFill>
            <a:srgbClr val="207866">
              <a:alpha val="100000"/>
            </a:srgbClr>
          </a:solidFill>
          <a:ln w="0" cap="flat">
            <a:noFill/>
            <a:prstDash val="solid"/>
            <a:miter lim="0"/>
          </a:ln>
        </p:spPr>
        <p:txBody>
          <a:bodyPr rtlCol="0"/>
          <a:lstStyle/>
          <a:p>
            <a:pPr algn="ctr"/>
            <a:endParaRPr lang="zh-CN" altLang="en-US"/>
          </a:p>
        </p:txBody>
      </p:sp>
      <p:sp>
        <p:nvSpPr>
          <p:cNvPr id="68" name="textbox 68"/>
          <p:cNvSpPr/>
          <p:nvPr/>
        </p:nvSpPr>
        <p:spPr>
          <a:xfrm>
            <a:off x="5454448" y="353238"/>
            <a:ext cx="1757679" cy="105410"/>
          </a:xfrm>
          <a:prstGeom prst="rect">
            <a:avLst/>
          </a:prstGeom>
          <a:noFill/>
          <a:ln w="0" cap="flat">
            <a:noFill/>
            <a:prstDash val="solid"/>
            <a:miter lim="0"/>
          </a:ln>
        </p:spPr>
        <p:txBody>
          <a:bodyPr vert="horz" wrap="square" lIns="0" tIns="0" rIns="0" bIns="0"/>
          <a:lstStyle/>
          <a:p>
            <a:pPr algn="l" rtl="0" eaLnBrk="0">
              <a:lnSpc>
                <a:spcPct val="100000"/>
              </a:lnSpc>
            </a:pPr>
            <a:endParaRPr sz="100" dirty="0">
              <a:latin typeface="Arial" panose="020B0604020202020204"/>
              <a:ea typeface="Arial" panose="020B0604020202020204"/>
              <a:cs typeface="Arial" panose="020B0604020202020204"/>
            </a:endParaRPr>
          </a:p>
          <a:p>
            <a:pPr marL="13335" algn="l" rtl="0" eaLnBrk="0">
              <a:lnSpc>
                <a:spcPct val="97000"/>
              </a:lnSpc>
              <a:tabLst>
                <a:tab pos="146685" algn="l"/>
              </a:tabLst>
            </a:pPr>
            <a:r>
              <a:rPr sz="500" kern="0" spc="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50" dirty="0">
                <a:solidFill>
                  <a:srgbClr val="6D6C6C">
                    <a:alpha val="100000"/>
                  </a:srgbClr>
                </a:solidFill>
                <a:latin typeface="OPPOSans R" panose="00020600040101010101" charset="-122"/>
                <a:ea typeface="OPPOSans R" panose="00020600040101010101" charset="-122"/>
                <a:cs typeface="OPPOSans R" panose="00020600040101010101" charset="-122"/>
              </a:rPr>
              <a:t>Professional</a:t>
            </a:r>
            <a:r>
              <a:rPr sz="500" kern="0" spc="1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50" dirty="0">
                <a:solidFill>
                  <a:srgbClr val="6D6C6C">
                    <a:alpha val="100000"/>
                  </a:srgbClr>
                </a:solidFill>
                <a:latin typeface="OPPOSans R" panose="00020600040101010101" charset="-122"/>
                <a:ea typeface="OPPOSans R" panose="00020600040101010101" charset="-122"/>
                <a:cs typeface="OPPOSans R" panose="00020600040101010101" charset="-122"/>
              </a:rPr>
              <a:t>Inte</a:t>
            </a:r>
            <a:r>
              <a:rPr sz="500" kern="0" spc="40" dirty="0">
                <a:solidFill>
                  <a:srgbClr val="6D6C6C">
                    <a:alpha val="100000"/>
                  </a:srgbClr>
                </a:solidFill>
                <a:latin typeface="OPPOSans R" panose="00020600040101010101" charset="-122"/>
                <a:ea typeface="OPPOSans R" panose="00020600040101010101" charset="-122"/>
                <a:cs typeface="OPPOSans R" panose="00020600040101010101" charset="-122"/>
              </a:rPr>
              <a:t>grity             Win-win</a:t>
            </a:r>
            <a:endParaRPr sz="500" dirty="0">
              <a:latin typeface="OPPOSans R" panose="00020600040101010101" charset="-122"/>
              <a:ea typeface="OPPOSans R" panose="00020600040101010101" charset="-122"/>
              <a:cs typeface="OPPOSans R" panose="00020600040101010101" charset="-122"/>
            </a:endParaRPr>
          </a:p>
        </p:txBody>
      </p:sp>
      <p:pic>
        <p:nvPicPr>
          <p:cNvPr id="70" name="picture 70"/>
          <p:cNvPicPr>
            <a:picLocks noChangeAspect="1"/>
          </p:cNvPicPr>
          <p:nvPr/>
        </p:nvPicPr>
        <p:blipFill>
          <a:blip r:embed="rId1"/>
          <a:stretch>
            <a:fillRect/>
          </a:stretch>
        </p:blipFill>
        <p:spPr>
          <a:xfrm rot="21600000">
            <a:off x="6751215" y="365938"/>
            <a:ext cx="6350" cy="82030"/>
          </a:xfrm>
          <a:prstGeom prst="rect">
            <a:avLst/>
          </a:prstGeom>
        </p:spPr>
      </p:pic>
      <p:pic>
        <p:nvPicPr>
          <p:cNvPr id="72" name="picture 72"/>
          <p:cNvPicPr>
            <a:picLocks noChangeAspect="1"/>
          </p:cNvPicPr>
          <p:nvPr/>
        </p:nvPicPr>
        <p:blipFill>
          <a:blip r:embed="rId2"/>
          <a:stretch>
            <a:fillRect/>
          </a:stretch>
        </p:blipFill>
        <p:spPr>
          <a:xfrm rot="21600000">
            <a:off x="6173854" y="365938"/>
            <a:ext cx="6350" cy="82030"/>
          </a:xfrm>
          <a:prstGeom prst="rect">
            <a:avLst/>
          </a:prstGeom>
        </p:spPr>
      </p:pic>
      <p:pic>
        <p:nvPicPr>
          <p:cNvPr id="74" name="picture 74"/>
          <p:cNvPicPr>
            <a:picLocks noChangeAspect="1"/>
          </p:cNvPicPr>
          <p:nvPr/>
        </p:nvPicPr>
        <p:blipFill>
          <a:blip r:embed="rId3"/>
          <a:stretch>
            <a:fillRect/>
          </a:stretch>
        </p:blipFill>
        <p:spPr>
          <a:xfrm rot="21600000">
            <a:off x="5464589" y="365938"/>
            <a:ext cx="6350" cy="82030"/>
          </a:xfrm>
          <a:prstGeom prst="rect">
            <a:avLst/>
          </a:prstGeom>
        </p:spPr>
      </p:pic>
      <p:sp>
        <p:nvSpPr>
          <p:cNvPr id="76" name="textbox 76"/>
          <p:cNvSpPr/>
          <p:nvPr/>
        </p:nvSpPr>
        <p:spPr>
          <a:xfrm>
            <a:off x="314960" y="10342245"/>
            <a:ext cx="2112645" cy="17653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91000"/>
              </a:lnSpc>
            </a:pPr>
            <a:r>
              <a:rPr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2 of </a:t>
            </a:r>
            <a:r>
              <a:rPr lang="en-US"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3</a:t>
            </a:r>
            <a:r>
              <a:rPr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700" kern="0" spc="90" dirty="0">
                <a:solidFill>
                  <a:srgbClr val="6D6C6C">
                    <a:alpha val="100000"/>
                  </a:srgbClr>
                </a:solidFill>
                <a:latin typeface="OPPOSans H" panose="00020600040101010101" charset="-122"/>
                <a:ea typeface="OPPOSans H" panose="00020600040101010101" charset="-122"/>
                <a:cs typeface="OPPOSans R" panose="00020600040101010101" charset="-122"/>
              </a:rPr>
              <a:t> </a:t>
            </a:r>
            <a:r>
              <a:rPr sz="600" kern="0" spc="90" dirty="0">
                <a:solidFill>
                  <a:srgbClr val="6D6C6C">
                    <a:alpha val="100000"/>
                  </a:srgbClr>
                </a:solidFill>
                <a:latin typeface="OPPOSans H" panose="00020600040101010101" charset="-122"/>
                <a:ea typeface="OPPOSans H" panose="00020600040101010101" charset="-122"/>
                <a:cs typeface="OPPOSans R" panose="00020600040101010101" charset="-122"/>
              </a:rPr>
              <a:t>technical</a:t>
            </a:r>
            <a:r>
              <a:rPr sz="600" kern="0" spc="80" dirty="0">
                <a:solidFill>
                  <a:srgbClr val="1E7463">
                    <a:alpha val="100000"/>
                  </a:srgbClr>
                </a:solidFill>
                <a:latin typeface="OPPOSans H" panose="00020600040101010101" charset="-122"/>
                <a:ea typeface="OPPOSans H" panose="00020600040101010101" charset="-122"/>
                <a:cs typeface="OPPOSans R" panose="00020600040101010101" charset="-122"/>
              </a:rPr>
              <a:t>speciﬁcation</a:t>
            </a:r>
            <a:endParaRPr sz="600" dirty="0">
              <a:latin typeface="OPPOSans H" panose="00020600040101010101" charset="-122"/>
              <a:ea typeface="OPPOSans H" panose="00020600040101010101" charset="-122"/>
              <a:cs typeface="OPPOSans R" panose="00020600040101010101" charset="-122"/>
            </a:endParaRPr>
          </a:p>
        </p:txBody>
      </p:sp>
      <p:pic>
        <p:nvPicPr>
          <p:cNvPr id="78" name="picture 78"/>
          <p:cNvPicPr>
            <a:picLocks noChangeAspect="1"/>
          </p:cNvPicPr>
          <p:nvPr/>
        </p:nvPicPr>
        <p:blipFill>
          <a:blip r:embed="rId4"/>
          <a:stretch>
            <a:fillRect/>
          </a:stretch>
        </p:blipFill>
        <p:spPr>
          <a:xfrm rot="21600000">
            <a:off x="689170" y="10356710"/>
            <a:ext cx="6350" cy="93599"/>
          </a:xfrm>
          <a:prstGeom prst="rect">
            <a:avLst/>
          </a:prstGeom>
        </p:spPr>
      </p:pic>
      <p:sp>
        <p:nvSpPr>
          <p:cNvPr id="80" name="textbox 80"/>
          <p:cNvSpPr/>
          <p:nvPr/>
        </p:nvSpPr>
        <p:spPr>
          <a:xfrm>
            <a:off x="353695" y="1102995"/>
            <a:ext cx="1111250" cy="156210"/>
          </a:xfrm>
          <a:prstGeom prst="rect">
            <a:avLst/>
          </a:prstGeom>
          <a:noFill/>
          <a:ln w="0" cap="flat">
            <a:noFill/>
            <a:prstDash val="solid"/>
            <a:miter lim="0"/>
          </a:ln>
        </p:spPr>
        <p:txBody>
          <a:bodyPr vert="horz" wrap="square" lIns="0" tIns="0" rIns="0" bIns="0"/>
          <a:lstStyle/>
          <a:p>
            <a:pPr algn="l" rtl="0" eaLnBrk="0">
              <a:lnSpc>
                <a:spcPct val="82000"/>
              </a:lnSpc>
            </a:pPr>
            <a:endParaRPr sz="100" dirty="0">
              <a:latin typeface="Arial" panose="020B0604020202020204"/>
              <a:ea typeface="Arial" panose="020B0604020202020204"/>
              <a:cs typeface="Arial" panose="020B0604020202020204"/>
            </a:endParaRPr>
          </a:p>
          <a:p>
            <a:pPr marL="12700" algn="l" rtl="0" eaLnBrk="0">
              <a:lnSpc>
                <a:spcPct val="86000"/>
              </a:lnSpc>
            </a:pPr>
            <a:r>
              <a:rPr sz="1000" kern="0" spc="90" dirty="0">
                <a:solidFill>
                  <a:srgbClr val="207866">
                    <a:alpha val="100000"/>
                  </a:srgbClr>
                </a:solidFill>
                <a:latin typeface="OPPOSans H" panose="00020600040101010101" charset="-122"/>
                <a:ea typeface="OPPOSans H" panose="00020600040101010101" charset="-122"/>
                <a:cs typeface="OPPOSans R" panose="00020600040101010101" charset="-122"/>
              </a:rPr>
              <a:t>DIMENSIONS</a:t>
            </a:r>
            <a:endParaRPr sz="1000" dirty="0">
              <a:latin typeface="OPPOSans H" panose="00020600040101010101" charset="-122"/>
              <a:ea typeface="OPPOSans H" panose="00020600040101010101" charset="-122"/>
              <a:cs typeface="OPPOSans R" panose="00020600040101010101" charset="-122"/>
            </a:endParaRPr>
          </a:p>
        </p:txBody>
      </p:sp>
      <p:sp>
        <p:nvSpPr>
          <p:cNvPr id="82" name="textbox 82"/>
          <p:cNvSpPr/>
          <p:nvPr/>
        </p:nvSpPr>
        <p:spPr>
          <a:xfrm>
            <a:off x="5039791" y="356654"/>
            <a:ext cx="324484" cy="96519"/>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93000"/>
              </a:lnSpc>
            </a:pPr>
            <a:r>
              <a:rPr sz="500" kern="0" spc="40" dirty="0">
                <a:solidFill>
                  <a:srgbClr val="6D6C6C">
                    <a:alpha val="100000"/>
                  </a:srgbClr>
                </a:solidFill>
                <a:latin typeface="OPPOSans R" panose="00020600040101010101" charset="-122"/>
                <a:ea typeface="OPPOSans R" panose="00020600040101010101" charset="-122"/>
                <a:cs typeface="OPPOSans R" panose="00020600040101010101" charset="-122"/>
              </a:rPr>
              <a:t>Focused</a:t>
            </a:r>
            <a:endParaRPr sz="500" dirty="0">
              <a:latin typeface="OPPOSans R" panose="00020600040101010101" charset="-122"/>
              <a:ea typeface="OPPOSans R" panose="00020600040101010101" charset="-122"/>
              <a:cs typeface="OPPOSans R" panose="00020600040101010101" charset="-122"/>
            </a:endParaRPr>
          </a:p>
        </p:txBody>
      </p:sp>
      <p:sp>
        <p:nvSpPr>
          <p:cNvPr id="6" name="textbox 6"/>
          <p:cNvSpPr/>
          <p:nvPr/>
        </p:nvSpPr>
        <p:spPr>
          <a:xfrm rot="18360000">
            <a:off x="574040" y="5420360"/>
            <a:ext cx="7578090" cy="951230"/>
          </a:xfrm>
          <a:prstGeom prst="rect">
            <a:avLst/>
          </a:prstGeom>
          <a:noFill/>
          <a:ln w="0" cap="flat">
            <a:noFill/>
            <a:prstDash val="solid"/>
            <a:miter lim="0"/>
          </a:ln>
        </p:spPr>
        <p:txBody>
          <a:bodyPr vert="horz" wrap="square" lIns="0" tIns="0" rIns="0" bIns="0"/>
          <a:lstStyle/>
          <a:p>
            <a:pPr algn="l" rtl="0" eaLnBrk="0">
              <a:lnSpc>
                <a:spcPct val="108000"/>
              </a:lnSpc>
            </a:pPr>
            <a:endParaRPr sz="800" dirty="0">
              <a:latin typeface="Arial" panose="020B0604020202020204"/>
              <a:ea typeface="Arial" panose="020B0604020202020204"/>
              <a:cs typeface="Arial" panose="020B0604020202020204"/>
            </a:endParaRPr>
          </a:p>
          <a:p>
            <a:pPr marL="12700" algn="l" rtl="0" eaLnBrk="0">
              <a:lnSpc>
                <a:spcPct val="89000"/>
              </a:lnSpc>
            </a:pPr>
            <a:r>
              <a:rPr sz="6000" kern="0" spc="-10" dirty="0">
                <a:solidFill>
                  <a:srgbClr val="B4B4B5">
                    <a:alpha val="20784"/>
                  </a:srgbClr>
                </a:solidFill>
                <a:latin typeface="OPPOSans H" panose="00020600040101010101" charset="-122"/>
                <a:ea typeface="OPPOSans H" panose="00020600040101010101" charset="-122"/>
                <a:cs typeface="OPPOSans H" panose="00020600040101010101" charset="-122"/>
              </a:rPr>
              <a:t>GUOWANG CABLE</a:t>
            </a:r>
            <a:endParaRPr sz="6000" dirty="0">
              <a:latin typeface="OPPOSans H" panose="00020600040101010101" charset="-122"/>
              <a:ea typeface="OPPOSans H" panose="00020600040101010101" charset="-122"/>
              <a:cs typeface="OPPOSans H" panose="00020600040101010101" charset="-122"/>
            </a:endParaRPr>
          </a:p>
        </p:txBody>
      </p:sp>
      <p:pic>
        <p:nvPicPr>
          <p:cNvPr id="24" name="picture 24"/>
          <p:cNvPicPr>
            <a:picLocks noChangeAspect="1"/>
          </p:cNvPicPr>
          <p:nvPr/>
        </p:nvPicPr>
        <p:blipFill>
          <a:blip r:embed="rId5"/>
          <a:stretch>
            <a:fillRect/>
          </a:stretch>
        </p:blipFill>
        <p:spPr>
          <a:xfrm rot="21600000">
            <a:off x="6300693" y="10277681"/>
            <a:ext cx="946920" cy="241034"/>
          </a:xfrm>
          <a:prstGeom prst="rect">
            <a:avLst/>
          </a:prstGeom>
        </p:spPr>
      </p:pic>
      <p:graphicFrame>
        <p:nvGraphicFramePr>
          <p:cNvPr id="2" name="表格 1"/>
          <p:cNvGraphicFramePr/>
          <p:nvPr>
            <p:custDataLst>
              <p:tags r:id="rId6"/>
            </p:custDataLst>
          </p:nvPr>
        </p:nvGraphicFramePr>
        <p:xfrm>
          <a:off x="338455" y="1362075"/>
          <a:ext cx="6845300" cy="2498725"/>
        </p:xfrm>
        <a:graphic>
          <a:graphicData uri="http://schemas.openxmlformats.org/drawingml/2006/table">
            <a:tbl>
              <a:tblPr/>
              <a:tblGrid>
                <a:gridCol w="684530"/>
                <a:gridCol w="684530"/>
                <a:gridCol w="684530"/>
                <a:gridCol w="684530"/>
                <a:gridCol w="684530"/>
                <a:gridCol w="684530"/>
                <a:gridCol w="684530"/>
                <a:gridCol w="684530"/>
                <a:gridCol w="684530"/>
                <a:gridCol w="684530"/>
              </a:tblGrid>
              <a:tr h="487045">
                <a:tc rowSpan="2">
                  <a:txBody>
                    <a:bodyPr/>
                    <a:p>
                      <a:pPr indent="0" algn="ctr">
                        <a:buNone/>
                      </a:pPr>
                      <a:r>
                        <a:rPr lang="en-US" sz="800" b="0">
                          <a:solidFill>
                            <a:srgbClr val="000000"/>
                          </a:solidFill>
                          <a:latin typeface="OPPOSans R" panose="00020600040101010101" charset="-122"/>
                        </a:rPr>
                        <a:t>NO.</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OF</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CORE</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gridSpan="2">
                  <a:txBody>
                    <a:bodyPr/>
                    <a:p>
                      <a:pPr indent="0" algn="ctr">
                        <a:buNone/>
                      </a:pPr>
                      <a:r>
                        <a:rPr lang="en-US" sz="800" b="0">
                          <a:solidFill>
                            <a:srgbClr val="000000"/>
                          </a:solidFill>
                          <a:latin typeface="OPPOSans R" panose="00020600040101010101" charset="-122"/>
                        </a:rPr>
                        <a:t>NOMINAL CROSS</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SECTIONAL AREA</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hMerge="1">
                  <a:tcPr>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tcPr>
                </a:tc>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 Conductor DIAMETER</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NUMBER WIRES CONDUCTOR</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gridSpan="2">
                  <a:txBody>
                    <a:bodyPr/>
                    <a:p>
                      <a:pPr indent="0" algn="ctr">
                        <a:buNone/>
                      </a:pPr>
                      <a:r>
                        <a:rPr lang="en-US" sz="800" b="0">
                          <a:solidFill>
                            <a:srgbClr val="000000"/>
                          </a:solidFill>
                          <a:latin typeface="OPPOSans R" panose="00020600040101010101" charset="-122"/>
                        </a:rPr>
                        <a:t>NOMINAL THICKNESS</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SEMI-CON. LAYER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INNER              OUTER</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hMerge="1">
                  <a:tcPr>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tcPr>
                </a:tc>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INSULATION THICKNESS</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MINIMUM</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INSULATION</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THICKNESS</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NOMINAL DIAMETER OVER INSULATIOIN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7640">
                <a:tc vMerge="1">
                  <a:tcPr>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B w="12700" cap="flat" cmpd="sng">
                      <a:solidFill>
                        <a:srgbClr val="B2B1B1"/>
                      </a:solidFill>
                      <a:prstDash val="solid"/>
                      <a:headEnd type="none" w="med" len="med"/>
                      <a:tailEnd type="none" w="med" len="med"/>
                    </a:lnB>
                  </a:tcPr>
                </a:tc>
                <a:tc>
                  <a:txBody>
                    <a:bodyPr/>
                    <a:p>
                      <a:pPr indent="0" algn="ctr">
                        <a:buNone/>
                      </a:pPr>
                      <a:r>
                        <a:rPr lang="en-US" sz="800" b="0">
                          <a:solidFill>
                            <a:srgbClr val="000000"/>
                          </a:solidFill>
                          <a:latin typeface="OPPOSans R" panose="00020600040101010101" charset="-122"/>
                        </a:rPr>
                        <a:t>Conductor</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Screen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r>
              <a:tr h="1676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03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9.7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14*2.62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26.7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95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11.4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19*2.62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28.4</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7005">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120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12.7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19*2.97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29.7</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14.5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19*3.20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31.5</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15.9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37*2.62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32.9</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005">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240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18.6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48*2.62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25.6</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76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20.7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61*2.62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37.7</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005">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23.5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61*2.97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40.5</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26.5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61*3.29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43.5</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630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30.2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61*3.80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47.7</a:t>
                      </a:r>
                      <a:endParaRPr 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bl>
          </a:graphicData>
        </a:graphic>
      </p:graphicFrame>
      <p:graphicFrame>
        <p:nvGraphicFramePr>
          <p:cNvPr id="3" name="表格 2"/>
          <p:cNvGraphicFramePr/>
          <p:nvPr>
            <p:custDataLst>
              <p:tags r:id="rId7"/>
            </p:custDataLst>
          </p:nvPr>
        </p:nvGraphicFramePr>
        <p:xfrm>
          <a:off x="336550" y="4269740"/>
          <a:ext cx="6846570" cy="2774950"/>
        </p:xfrm>
        <a:graphic>
          <a:graphicData uri="http://schemas.openxmlformats.org/drawingml/2006/table">
            <a:tbl>
              <a:tblPr/>
              <a:tblGrid>
                <a:gridCol w="760730"/>
                <a:gridCol w="760730"/>
                <a:gridCol w="760730"/>
                <a:gridCol w="760730"/>
                <a:gridCol w="760730"/>
                <a:gridCol w="760730"/>
                <a:gridCol w="760730"/>
                <a:gridCol w="760730"/>
                <a:gridCol w="760730"/>
              </a:tblGrid>
              <a:tr h="548005">
                <a:tc>
                  <a:txBody>
                    <a:bodyPr/>
                    <a:p>
                      <a:pPr indent="0" algn="ctr">
                        <a:buNone/>
                      </a:pPr>
                      <a:r>
                        <a:rPr lang="en-US" sz="800" b="0">
                          <a:solidFill>
                            <a:srgbClr val="000000"/>
                          </a:solidFill>
                          <a:latin typeface="OPPOSans R" panose="00020600040101010101" charset="-122"/>
                        </a:rPr>
                        <a:t>NOMINAL CROSS</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SECTIONAL AREA</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NUMBER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WIRES</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SCREEN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DIAMETER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TAPE</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SCREEN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 SHEATH THICKNESS</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MINIMUM</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SHEATH</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 THICKNESS</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OVERALL DIAMTER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WEIGHT</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MAXIMUM</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 SIDEWALL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PRESSURE</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MAXIMUM</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PULLING</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TENSION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0340">
                <a:tc>
                  <a:txBody>
                    <a:bodyPr/>
                    <a:p>
                      <a:pPr indent="0" algn="ctr">
                        <a:buNone/>
                      </a:pPr>
                      <a:r>
                        <a:rPr lang="en-US" sz="800" b="0">
                          <a:solidFill>
                            <a:srgbClr val="000000"/>
                          </a:solidFill>
                          <a:latin typeface="OPPOSans R" panose="00020600040101010101" charset="-122"/>
                        </a:rPr>
                        <a:t>mm2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mm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kg/km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N/cm2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r>
              <a:tr h="186055">
                <a:tc>
                  <a:txBody>
                    <a:bodyPr/>
                    <a:p>
                      <a:pPr indent="0" algn="ctr">
                        <a:buNone/>
                      </a:pPr>
                      <a:r>
                        <a:rPr lang="en-US" sz="800" b="0">
                          <a:solidFill>
                            <a:srgbClr val="000000"/>
                          </a:solidFill>
                          <a:latin typeface="OPPOSans R" panose="00020600040101010101" charset="-122"/>
                        </a:rPr>
                        <a:t>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44*.066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1.40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1400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6055">
                <a:tc>
                  <a:txBody>
                    <a:bodyPr/>
                    <a:p>
                      <a:pPr indent="0" algn="ctr">
                        <a:buNone/>
                      </a:pPr>
                      <a:r>
                        <a:rPr lang="en-US" sz="800" b="0">
                          <a:solidFill>
                            <a:srgbClr val="000000"/>
                          </a:solidFill>
                          <a:latin typeface="OPPOSans R" panose="00020600040101010101" charset="-122"/>
                        </a:rPr>
                        <a:t>70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44*0.66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1.40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1600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534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86055">
                <a:tc>
                  <a:txBody>
                    <a:bodyPr/>
                    <a:p>
                      <a:pPr indent="0" algn="ctr">
                        <a:buNone/>
                      </a:pPr>
                      <a:r>
                        <a:rPr lang="en-US" sz="800" b="0">
                          <a:solidFill>
                            <a:srgbClr val="000000"/>
                          </a:solidFill>
                          <a:latin typeface="OPPOSans R" panose="00020600040101010101" charset="-122"/>
                        </a:rPr>
                        <a:t>95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44*.066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1.48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1900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668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4750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6055">
                <a:tc>
                  <a:txBody>
                    <a:bodyPr/>
                    <a:p>
                      <a:pPr indent="0" algn="ctr">
                        <a:buNone/>
                      </a:pPr>
                      <a:r>
                        <a:rPr lang="en-US" sz="800" b="0">
                          <a:solidFill>
                            <a:srgbClr val="000000"/>
                          </a:solidFill>
                          <a:latin typeface="OPPOSans R" panose="00020600040101010101" charset="-122"/>
                        </a:rPr>
                        <a:t>120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44*0.66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1.48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2250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805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86690">
                <a:tc>
                  <a:txBody>
                    <a:bodyPr/>
                    <a:p>
                      <a:pPr indent="0" algn="ctr">
                        <a:buNone/>
                      </a:pPr>
                      <a:r>
                        <a:rPr lang="en-US" sz="800" b="0">
                          <a:solidFill>
                            <a:srgbClr val="000000"/>
                          </a:solidFill>
                          <a:latin typeface="OPPOSans R" panose="00020600040101010101" charset="-122"/>
                        </a:rPr>
                        <a:t>150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2.2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1.56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2750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935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6055">
                <a:tc>
                  <a:txBody>
                    <a:bodyPr/>
                    <a:p>
                      <a:pPr indent="0" algn="ctr">
                        <a:buNone/>
                      </a:pPr>
                      <a:r>
                        <a:rPr lang="en-US" sz="800" b="0">
                          <a:solidFill>
                            <a:srgbClr val="000000"/>
                          </a:solidFill>
                          <a:latin typeface="OPPOSans R" panose="00020600040101010101" charset="-122"/>
                        </a:rPr>
                        <a:t>185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2.2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1.56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1103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9250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86055">
                <a:tc>
                  <a:txBody>
                    <a:bodyPr/>
                    <a:p>
                      <a:pPr indent="0" algn="ctr">
                        <a:buNone/>
                      </a:pPr>
                      <a:r>
                        <a:rPr lang="en-US" sz="800" b="0">
                          <a:solidFill>
                            <a:srgbClr val="000000"/>
                          </a:solidFill>
                          <a:latin typeface="OPPOSans R" panose="00020600040101010101" charset="-122"/>
                        </a:rPr>
                        <a:t>240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2.3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1.64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3750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1299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12000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5420">
                <a:tc>
                  <a:txBody>
                    <a:bodyPr/>
                    <a:p>
                      <a:pPr indent="0" algn="ctr">
                        <a:buNone/>
                      </a:pPr>
                      <a:r>
                        <a:rPr lang="en-US" sz="800" b="0">
                          <a:solidFill>
                            <a:srgbClr val="000000"/>
                          </a:solidFill>
                          <a:latin typeface="OPPOSans R" panose="00020600040101010101" charset="-122"/>
                        </a:rPr>
                        <a:t>300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71*0.66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1*0.1*10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1.72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4250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1499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15000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86055">
                <a:tc>
                  <a:txBody>
                    <a:bodyPr/>
                    <a:p>
                      <a:pPr indent="0" algn="ctr">
                        <a:buNone/>
                      </a:pPr>
                      <a:r>
                        <a:rPr lang="en-US" sz="800" b="0">
                          <a:solidFill>
                            <a:srgbClr val="000000"/>
                          </a:solidFill>
                          <a:latin typeface="OPPOSans R" panose="00020600040101010101" charset="-122"/>
                        </a:rPr>
                        <a:t>400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60*0.85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1.80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5250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1939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20000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86055">
                <a:tc>
                  <a:txBody>
                    <a:bodyPr/>
                    <a:p>
                      <a:pPr indent="0" algn="ctr">
                        <a:buNone/>
                      </a:pPr>
                      <a:r>
                        <a:rPr lang="en-US" sz="800" b="0">
                          <a:solidFill>
                            <a:srgbClr val="000000"/>
                          </a:solidFill>
                          <a:latin typeface="OPPOSans R" panose="00020600040101010101" charset="-122"/>
                        </a:rPr>
                        <a:t>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60*0.85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1*0.1*1.5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1.88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52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6250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2123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25000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86055">
                <a:tc>
                  <a:txBody>
                    <a:bodyPr/>
                    <a:p>
                      <a:pPr indent="0" algn="ctr">
                        <a:buNone/>
                      </a:pPr>
                      <a:r>
                        <a:rPr lang="en-US" sz="800" b="0">
                          <a:solidFill>
                            <a:srgbClr val="000000"/>
                          </a:solidFill>
                          <a:latin typeface="OPPOSans R" panose="00020600040101010101" charset="-122"/>
                        </a:rPr>
                        <a:t>630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60*0.85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1*0.1*1.5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1.96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56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7750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2436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31500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366395" y="1383030"/>
          <a:ext cx="6845300" cy="3261360"/>
        </p:xfrm>
        <a:graphic>
          <a:graphicData uri="http://schemas.openxmlformats.org/drawingml/2006/table">
            <a:tbl>
              <a:tblPr/>
              <a:tblGrid>
                <a:gridCol w="684530"/>
                <a:gridCol w="684530"/>
                <a:gridCol w="684530"/>
                <a:gridCol w="684530"/>
                <a:gridCol w="760730"/>
                <a:gridCol w="608330"/>
                <a:gridCol w="684530"/>
                <a:gridCol w="684530"/>
                <a:gridCol w="684530"/>
                <a:gridCol w="684530"/>
              </a:tblGrid>
              <a:tr h="831850">
                <a:tc>
                  <a:txBody>
                    <a:bodyPr/>
                    <a:p>
                      <a:pPr indent="0" algn="ctr">
                        <a:buNone/>
                      </a:pPr>
                      <a:r>
                        <a:rPr lang="en-US" sz="800" b="0">
                          <a:solidFill>
                            <a:srgbClr val="000000"/>
                          </a:solidFill>
                          <a:latin typeface="OPPOSans R" panose="00020600040101010101" charset="-122"/>
                        </a:rPr>
                        <a:t>NOMINAL</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CROSS</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SECTIONAL AREA</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mm²</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endParaRPr lang="zh-CN" altLang="en-US" sz="800"/>
                    </a:p>
                    <a:p>
                      <a:pPr indent="0" algn="ctr">
                        <a:buNone/>
                      </a:pPr>
                      <a:r>
                        <a:rPr lang="en-US" sz="800" b="0">
                          <a:solidFill>
                            <a:srgbClr val="000000"/>
                          </a:solidFill>
                          <a:latin typeface="OPPOSans R" panose="00020600040101010101" charset="-122"/>
                        </a:rPr>
                        <a:t>CONDUCTOR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DC RESISTANCE</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AT 20°C</a:t>
                      </a:r>
                      <a:endParaRPr lang="en-US" sz="800" b="0">
                        <a:solidFill>
                          <a:srgbClr val="000000"/>
                        </a:solidFill>
                        <a:latin typeface="OPPOSans R" panose="00020600040101010101" charset="-122"/>
                      </a:endParaRPr>
                    </a:p>
                    <a:p>
                      <a:pPr indent="0" algn="ctr">
                        <a:buNone/>
                      </a:pPr>
                      <a:r>
                        <a:rPr lang="en-US" sz="800" b="0">
                          <a:solidFill>
                            <a:srgbClr val="000000"/>
                          </a:solidFill>
                          <a:latin typeface="微软雅黑" panose="020B0503020204020204" charset="-122"/>
                        </a:rPr>
                        <a:t>Ω</a:t>
                      </a:r>
                      <a:r>
                        <a:rPr lang="en-US" sz="800" b="0">
                          <a:solidFill>
                            <a:srgbClr val="000000"/>
                          </a:solidFill>
                          <a:latin typeface="OPPOSans R" panose="00020600040101010101" charset="-122"/>
                        </a:rPr>
                        <a:t>/km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endParaRPr lang="zh-CN" altLang="en-US" sz="800"/>
                    </a:p>
                    <a:p>
                      <a:pPr indent="0" algn="ctr">
                        <a:buNone/>
                      </a:pPr>
                      <a:r>
                        <a:rPr lang="en-US" sz="800" b="0">
                          <a:solidFill>
                            <a:srgbClr val="000000"/>
                          </a:solidFill>
                          <a:latin typeface="OPPOSans R" panose="00020600040101010101" charset="-122"/>
                        </a:rPr>
                        <a:t>CONDUCTOR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DC RESISTANCE</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AT 75℃</a:t>
                      </a:r>
                      <a:endParaRPr lang="en-US" sz="800" b="0">
                        <a:solidFill>
                          <a:srgbClr val="000000"/>
                        </a:solidFill>
                        <a:latin typeface="OPPOSans R" panose="00020600040101010101" charset="-122"/>
                      </a:endParaRPr>
                    </a:p>
                    <a:p>
                      <a:pPr indent="0" algn="ctr">
                        <a:buNone/>
                      </a:pPr>
                      <a:r>
                        <a:rPr lang="en-US" sz="800" b="0">
                          <a:solidFill>
                            <a:srgbClr val="000000"/>
                          </a:solidFill>
                          <a:latin typeface="微软雅黑" panose="020B0503020204020204" charset="-122"/>
                        </a:rPr>
                        <a:t>Ω</a:t>
                      </a:r>
                      <a:r>
                        <a:rPr lang="en-US" sz="800" b="0">
                          <a:solidFill>
                            <a:srgbClr val="000000"/>
                          </a:solidFill>
                          <a:latin typeface="OPPOSans R" panose="00020600040101010101" charset="-122"/>
                        </a:rPr>
                        <a:t>/km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CONDUCTOR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AC RESISTANCE</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BY MAX TEMP.</a:t>
                      </a:r>
                      <a:endParaRPr lang="en-US" sz="800" b="0">
                        <a:solidFill>
                          <a:srgbClr val="000000"/>
                        </a:solidFill>
                        <a:latin typeface="OPPOSans R" panose="00020600040101010101" charset="-122"/>
                      </a:endParaRPr>
                    </a:p>
                    <a:p>
                      <a:pPr indent="0" algn="ctr">
                        <a:buNone/>
                      </a:pPr>
                      <a:r>
                        <a:rPr lang="en-US" sz="800" b="0">
                          <a:solidFill>
                            <a:srgbClr val="000000"/>
                          </a:solidFill>
                          <a:latin typeface="微软雅黑" panose="020B0503020204020204" charset="-122"/>
                        </a:rPr>
                        <a:t>Ω</a:t>
                      </a:r>
                      <a:r>
                        <a:rPr lang="en-US" sz="800" b="0">
                          <a:solidFill>
                            <a:srgbClr val="000000"/>
                          </a:solidFill>
                          <a:latin typeface="OPPOSans R" panose="00020600040101010101" charset="-122"/>
                        </a:rPr>
                        <a:t>/km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NOMINAL INSULATION</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THICKNESS</a:t>
                      </a:r>
                      <a:endParaRPr lang="en-US" sz="800" b="0">
                        <a:solidFill>
                          <a:srgbClr val="000000"/>
                        </a:solidFill>
                        <a:latin typeface="OPPOSans R" panose="00020600040101010101" charset="-122"/>
                      </a:endParaRPr>
                    </a:p>
                    <a:p>
                      <a:pPr indent="0" algn="ctr">
                        <a:buNone/>
                      </a:pPr>
                      <a:endParaRPr lang="zh-CN" altLang="en-US" sz="800"/>
                    </a:p>
                    <a:p>
                      <a:pPr indent="0" algn="l">
                        <a:buNone/>
                      </a:pPr>
                      <a:r>
                        <a:rPr lang="en-US" sz="800" b="0">
                          <a:solidFill>
                            <a:srgbClr val="000000"/>
                          </a:solidFill>
                          <a:latin typeface="OPPOSans R" panose="00020600040101010101" charset="-122"/>
                        </a:rPr>
                        <a:t>In Ground InAir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20℃        30℃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REACTANCE</a:t>
                      </a:r>
                      <a:endParaRPr lang="en-US" sz="800" b="0">
                        <a:solidFill>
                          <a:srgbClr val="000000"/>
                        </a:solidFill>
                        <a:latin typeface="OPPOSans R" panose="00020600040101010101" charset="-122"/>
                      </a:endParaRPr>
                    </a:p>
                    <a:p>
                      <a:pPr indent="0" algn="ctr">
                        <a:buNone/>
                      </a:pPr>
                      <a:endParaRPr lang="zh-CN" altLang="en-US" sz="800"/>
                    </a:p>
                    <a:p>
                      <a:pPr indent="0" algn="ctr">
                        <a:buNone/>
                      </a:pPr>
                      <a:r>
                        <a:rPr lang="en-US" sz="800" b="0">
                          <a:solidFill>
                            <a:srgbClr val="000000"/>
                          </a:solidFill>
                          <a:latin typeface="OPPOSans R" panose="00020600040101010101" charset="-122"/>
                        </a:rPr>
                        <a:t>ohms/km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CHARGING ADMITTANCE</a:t>
                      </a:r>
                      <a:endParaRPr lang="en-US" sz="800" b="0">
                        <a:solidFill>
                          <a:srgbClr val="000000"/>
                        </a:solidFill>
                        <a:latin typeface="OPPOSans R" panose="00020600040101010101" charset="-122"/>
                      </a:endParaRPr>
                    </a:p>
                    <a:p>
                      <a:pPr indent="0" algn="ctr">
                        <a:buNone/>
                      </a:pPr>
                      <a:endParaRPr lang="zh-CN" altLang="en-US" sz="800"/>
                    </a:p>
                    <a:p>
                      <a:pPr indent="0" algn="ctr">
                        <a:buNone/>
                      </a:pPr>
                      <a:r>
                        <a:rPr lang="en-US" sz="800" b="0">
                          <a:solidFill>
                            <a:srgbClr val="000000"/>
                          </a:solidFill>
                          <a:latin typeface="OPPOSans R" panose="00020600040101010101" charset="-122"/>
                        </a:rPr>
                        <a:t>A/km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CAPACITANCE</a:t>
                      </a:r>
                      <a:endParaRPr lang="en-US" sz="800" b="0">
                        <a:solidFill>
                          <a:srgbClr val="000000"/>
                        </a:solidFill>
                        <a:latin typeface="OPPOSans R" panose="00020600040101010101" charset="-122"/>
                      </a:endParaRPr>
                    </a:p>
                    <a:p>
                      <a:pPr indent="0" algn="ctr">
                        <a:buNone/>
                      </a:pPr>
                      <a:endParaRPr lang="zh-CN" altLang="en-US" sz="800"/>
                    </a:p>
                    <a:p>
                      <a:pPr indent="0" algn="ctr">
                        <a:buNone/>
                      </a:pPr>
                      <a:r>
                        <a:rPr lang="en-US" sz="800" b="0">
                          <a:solidFill>
                            <a:srgbClr val="000000"/>
                          </a:solidFill>
                          <a:latin typeface="OPPOSans R" panose="00020600040101010101" charset="-122"/>
                        </a:rPr>
                        <a:t>uF/km</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S.C.C</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CONDUCTOR 1SEC</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 kA</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CONDUCTOR</a:t>
                      </a:r>
                      <a:endParaRPr lang="en-US" sz="800" b="0">
                        <a:solidFill>
                          <a:srgbClr val="000000"/>
                        </a:solidFill>
                        <a:latin typeface="OPPOSans R" panose="00020600040101010101" charset="-122"/>
                      </a:endParaRPr>
                    </a:p>
                    <a:p>
                      <a:pPr indent="0" algn="ctr">
                        <a:buNone/>
                      </a:pPr>
                      <a:r>
                        <a:rPr lang="en-US" sz="800" b="0">
                          <a:solidFill>
                            <a:srgbClr val="000000"/>
                          </a:solidFill>
                          <a:latin typeface="OPPOSans R" panose="00020600040101010101" charset="-122"/>
                        </a:rPr>
                        <a:t>LOSSES IN THE GROUND</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1270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0.387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0.801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0.497</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251           279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0.44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7.15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31.3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1270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7005">
                <a:tc>
                  <a:txBody>
                    <a:bodyPr/>
                    <a:p>
                      <a:pPr indent="0" algn="ctr">
                        <a:buNone/>
                      </a:pPr>
                      <a:r>
                        <a:rPr lang="en-US" sz="800" b="0">
                          <a:solidFill>
                            <a:srgbClr val="000000"/>
                          </a:solidFill>
                          <a:latin typeface="OPPOSans R" panose="00020600040101010101" charset="-122"/>
                        </a:rPr>
                        <a:t>70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0.268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0.555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0.344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306           348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0.41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10.1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32.2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95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0.193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0.399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0.248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363           521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0.19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13.59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32.7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120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0.153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0.196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410           483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17.16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32.9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150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0.124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0.256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0.160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449           540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21.45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32.3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185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0.0991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0.205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0.128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503            615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0.35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0.18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26.46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32.4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240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0.0754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0.156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0.0980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l">
                        <a:buNone/>
                      </a:pPr>
                      <a:r>
                        <a:rPr lang="en-US" sz="800" b="0">
                          <a:solidFill>
                            <a:srgbClr val="000000"/>
                          </a:solidFill>
                          <a:latin typeface="OPPOSans R" panose="00020600040101010101" charset="-122"/>
                        </a:rPr>
                        <a:t>576            718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0.34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34.32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32.5</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7640">
                <a:tc>
                  <a:txBody>
                    <a:bodyPr/>
                    <a:p>
                      <a:pPr indent="0" algn="ctr">
                        <a:buNone/>
                      </a:pPr>
                      <a:r>
                        <a:rPr lang="en-US" sz="800" b="0">
                          <a:solidFill>
                            <a:srgbClr val="000000"/>
                          </a:solidFill>
                          <a:latin typeface="OPPOSans R" panose="00020600040101010101" charset="-122"/>
                        </a:rPr>
                        <a:t>300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0.0601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0.124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0.0800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641             812</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0.17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0.32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0.21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42.90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32.9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400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0.0470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0.0974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0.0640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l">
                        <a:buNone/>
                      </a:pPr>
                      <a:r>
                        <a:rPr lang="en-US" sz="800" b="0">
                          <a:solidFill>
                            <a:srgbClr val="000000"/>
                          </a:solidFill>
                          <a:latin typeface="OPPOSans R" panose="00020600040101010101" charset="-122"/>
                        </a:rPr>
                        <a:t>697           904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0.31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0.24</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57.20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31.1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r h="168275">
                <a:tc>
                  <a:txBody>
                    <a:bodyPr/>
                    <a:p>
                      <a:pPr indent="0" algn="ctr">
                        <a:buNone/>
                      </a:pPr>
                      <a:r>
                        <a:rPr lang="en-US" sz="800" b="0">
                          <a:solidFill>
                            <a:srgbClr val="000000"/>
                          </a:solidFill>
                          <a:latin typeface="OPPOSans R" panose="00020600040101010101" charset="-122"/>
                        </a:rPr>
                        <a:t>500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0.0366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0.0758</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0.0510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768         1011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0.16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0.30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0.26</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71.50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c>
                  <a:txBody>
                    <a:bodyPr/>
                    <a:p>
                      <a:pPr indent="0" algn="ctr">
                        <a:buNone/>
                      </a:pPr>
                      <a:r>
                        <a:rPr lang="en-US" sz="800" b="0">
                          <a:solidFill>
                            <a:srgbClr val="000000"/>
                          </a:solidFill>
                          <a:latin typeface="OPPOSans R" panose="00020600040101010101" charset="-122"/>
                        </a:rPr>
                        <a:t>30.1</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solidFill>
                      <a:srgbClr val="CBE4DF"/>
                    </a:solidFill>
                  </a:tcPr>
                </a:tc>
              </a:tr>
              <a:tr h="167640">
                <a:tc>
                  <a:txBody>
                    <a:bodyPr/>
                    <a:p>
                      <a:pPr indent="0" algn="ctr">
                        <a:buNone/>
                      </a:pPr>
                      <a:r>
                        <a:rPr lang="en-US" sz="800" b="0">
                          <a:solidFill>
                            <a:srgbClr val="000000"/>
                          </a:solidFill>
                          <a:latin typeface="OPPOSans R" panose="00020600040101010101" charset="-122"/>
                        </a:rPr>
                        <a:t>630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0.0283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0.0586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0.0420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l">
                        <a:buNone/>
                      </a:pPr>
                      <a:r>
                        <a:rPr lang="en-US" sz="800" b="0">
                          <a:solidFill>
                            <a:srgbClr val="000000"/>
                          </a:solidFill>
                          <a:latin typeface="OPPOSans R" panose="00020600040101010101" charset="-122"/>
                        </a:rPr>
                        <a:t>850          1030</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0.16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0.29</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0.29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90.09 </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OPPOSans R" panose="00020600040101010101" charset="-122"/>
                        </a:rPr>
                        <a:t>30.3</a:t>
                      </a:r>
                      <a:endParaRPr lang="en-US" altLang="en-US" sz="800" b="0">
                        <a:solidFill>
                          <a:srgbClr val="000000"/>
                        </a:solidFill>
                        <a:latin typeface="OPPOSans R" panose="00020600040101010101" charset="-122"/>
                      </a:endParaRPr>
                    </a:p>
                  </a:txBody>
                  <a:tcPr marL="12700" marR="12700" marT="12700" vert="horz" anchor="ctr" anchorCtr="0">
                    <a:lnL w="6350" cap="flat" cmpd="sng">
                      <a:solidFill>
                        <a:srgbClr val="B2B1B1"/>
                      </a:solidFill>
                      <a:prstDash val="solid"/>
                      <a:headEnd type="none" w="med" len="med"/>
                      <a:tailEnd type="none" w="med" len="med"/>
                    </a:lnL>
                    <a:lnR w="6350" cap="flat" cmpd="sng">
                      <a:solidFill>
                        <a:srgbClr val="B2B1B1"/>
                      </a:solidFill>
                      <a:prstDash val="solid"/>
                      <a:headEnd type="none" w="med" len="med"/>
                      <a:tailEnd type="none" w="med" len="med"/>
                    </a:lnR>
                    <a:lnT w="6350" cap="flat" cmpd="sng">
                      <a:solidFill>
                        <a:srgbClr val="B2B1B1"/>
                      </a:solidFill>
                      <a:prstDash val="solid"/>
                      <a:headEnd type="none" w="med" len="med"/>
                      <a:tailEnd type="none" w="med" len="med"/>
                    </a:lnT>
                    <a:lnB w="6350" cap="flat" cmpd="sng">
                      <a:solidFill>
                        <a:srgbClr val="B2B1B1"/>
                      </a:solidFill>
                      <a:prstDash val="solid"/>
                      <a:headEnd type="none" w="med" len="med"/>
                      <a:tailEnd type="none" w="med" len="med"/>
                    </a:lnB>
                    <a:lnTlToBr>
                      <a:noFill/>
                    </a:lnTlToBr>
                    <a:lnBlToTr>
                      <a:noFill/>
                    </a:lnBlToTr>
                    <a:noFill/>
                  </a:tcPr>
                </a:tc>
              </a:tr>
            </a:tbl>
          </a:graphicData>
        </a:graphic>
      </p:graphicFrame>
      <p:cxnSp>
        <p:nvCxnSpPr>
          <p:cNvPr id="7" name="直接连接符 6"/>
          <p:cNvCxnSpPr/>
          <p:nvPr/>
        </p:nvCxnSpPr>
        <p:spPr>
          <a:xfrm flipV="1">
            <a:off x="-15240" y="913765"/>
            <a:ext cx="7580630" cy="8890"/>
          </a:xfrm>
          <a:prstGeom prst="line">
            <a:avLst/>
          </a:prstGeom>
          <a:ln w="1270" cmpd="sng">
            <a:solidFill>
              <a:schemeClr val="bg2">
                <a:lumMod val="90000"/>
              </a:schemeClr>
            </a:solidFill>
            <a:prstDash val="solid"/>
          </a:ln>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15240" y="10222230"/>
            <a:ext cx="7604760" cy="0"/>
          </a:xfrm>
          <a:prstGeom prst="line">
            <a:avLst/>
          </a:prstGeom>
          <a:ln w="1270" cmpd="sng">
            <a:solidFill>
              <a:schemeClr val="bg2">
                <a:lumMod val="90000"/>
              </a:schemeClr>
            </a:solidFill>
            <a:prstDash val="solid"/>
          </a:ln>
        </p:spPr>
        <p:style>
          <a:lnRef idx="2">
            <a:schemeClr val="accent1"/>
          </a:lnRef>
          <a:fillRef idx="0">
            <a:srgbClr val="FFFFFF"/>
          </a:fillRef>
          <a:effectRef idx="0">
            <a:srgbClr val="FFFFFF"/>
          </a:effectRef>
          <a:fontRef idx="minor">
            <a:schemeClr val="tx1"/>
          </a:fontRef>
        </p:style>
      </p:cxnSp>
      <p:sp>
        <p:nvSpPr>
          <p:cNvPr id="64" name="textbox 64"/>
          <p:cNvSpPr/>
          <p:nvPr/>
        </p:nvSpPr>
        <p:spPr>
          <a:xfrm>
            <a:off x="207645" y="213995"/>
            <a:ext cx="1649730" cy="598170"/>
          </a:xfrm>
          <a:prstGeom prst="rect">
            <a:avLst/>
          </a:prstGeom>
          <a:noFill/>
          <a:ln w="0" cap="flat">
            <a:noFill/>
            <a:prstDash val="solid"/>
            <a:miter lim="0"/>
          </a:ln>
        </p:spPr>
        <p:txBody>
          <a:bodyPr vert="horz" wrap="square" lIns="0" tIns="0" rIns="0" bIns="0" anchor="b" anchorCtr="1">
            <a:spAutoFit/>
          </a:bodyPr>
          <a:lstStyle/>
          <a:p>
            <a:pPr algn="just" rtl="0" eaLnBrk="0">
              <a:lnSpc>
                <a:spcPct val="90000"/>
              </a:lnSpc>
            </a:pPr>
            <a:endParaRPr sz="100" dirty="0">
              <a:latin typeface="Arial" panose="020B0604020202020204"/>
              <a:ea typeface="Arial" panose="020B0604020202020204"/>
              <a:cs typeface="Arial" panose="020B0604020202020204"/>
            </a:endParaRPr>
          </a:p>
          <a:p>
            <a:pPr marL="23495" indent="0" algn="ctr" rtl="0" eaLnBrk="0" fontAlgn="auto">
              <a:lnSpc>
                <a:spcPts val="2280"/>
              </a:lnSpc>
            </a:pPr>
            <a:r>
              <a:rPr sz="1900" kern="0" dirty="0">
                <a:solidFill>
                  <a:srgbClr val="207866">
                    <a:alpha val="100000"/>
                  </a:srgbClr>
                </a:solidFill>
                <a:uFillTx/>
                <a:latin typeface="OPPOSans H" panose="00020600040101010101" charset="-122"/>
                <a:ea typeface="OPPOSans H" panose="00020600040101010101" charset="-122"/>
                <a:cs typeface="OPPOSans R" panose="00020600040101010101" charset="-122"/>
              </a:rPr>
              <a:t>GUOWANG </a:t>
            </a:r>
            <a:r>
              <a:rPr sz="1400" kern="0" spc="50" dirty="0">
                <a:solidFill>
                  <a:srgbClr val="207866">
                    <a:alpha val="100000"/>
                  </a:srgbClr>
                </a:solidFill>
                <a:uFillTx/>
                <a:latin typeface="OPPOSans H" panose="00020600040101010101" charset="-122"/>
                <a:ea typeface="OPPOSans H" panose="00020600040101010101" charset="-122"/>
                <a:cs typeface="OPPOSans R" panose="00020600040101010101" charset="-122"/>
              </a:rPr>
              <a:t>CABLE GROUP</a:t>
            </a:r>
            <a:endParaRPr sz="1400" kern="0" spc="50" dirty="0">
              <a:solidFill>
                <a:srgbClr val="207866">
                  <a:alpha val="100000"/>
                </a:srgbClr>
              </a:solidFill>
              <a:uFillTx/>
              <a:latin typeface="OPPOSans H" panose="00020600040101010101" charset="-122"/>
              <a:ea typeface="OPPOSans H" panose="00020600040101010101" charset="-122"/>
              <a:cs typeface="OPPOSans R" panose="00020600040101010101" charset="-122"/>
            </a:endParaRPr>
          </a:p>
        </p:txBody>
      </p:sp>
      <p:sp>
        <p:nvSpPr>
          <p:cNvPr id="66" name="rect 66"/>
          <p:cNvSpPr/>
          <p:nvPr/>
        </p:nvSpPr>
        <p:spPr>
          <a:xfrm>
            <a:off x="356679" y="0"/>
            <a:ext cx="1429105" cy="155562"/>
          </a:xfrm>
          <a:prstGeom prst="rect">
            <a:avLst/>
          </a:prstGeom>
          <a:solidFill>
            <a:srgbClr val="207866">
              <a:alpha val="100000"/>
            </a:srgbClr>
          </a:solidFill>
          <a:ln w="0" cap="flat">
            <a:noFill/>
            <a:prstDash val="solid"/>
            <a:miter lim="0"/>
          </a:ln>
        </p:spPr>
        <p:txBody>
          <a:bodyPr rtlCol="0"/>
          <a:lstStyle/>
          <a:p>
            <a:pPr algn="ctr"/>
            <a:endParaRPr lang="zh-CN" altLang="en-US"/>
          </a:p>
        </p:txBody>
      </p:sp>
      <p:sp>
        <p:nvSpPr>
          <p:cNvPr id="68" name="textbox 68"/>
          <p:cNvSpPr/>
          <p:nvPr/>
        </p:nvSpPr>
        <p:spPr>
          <a:xfrm>
            <a:off x="5454448" y="353238"/>
            <a:ext cx="1757679" cy="105410"/>
          </a:xfrm>
          <a:prstGeom prst="rect">
            <a:avLst/>
          </a:prstGeom>
          <a:noFill/>
          <a:ln w="0" cap="flat">
            <a:noFill/>
            <a:prstDash val="solid"/>
            <a:miter lim="0"/>
          </a:ln>
        </p:spPr>
        <p:txBody>
          <a:bodyPr vert="horz" wrap="square" lIns="0" tIns="0" rIns="0" bIns="0"/>
          <a:lstStyle/>
          <a:p>
            <a:pPr algn="l" rtl="0" eaLnBrk="0">
              <a:lnSpc>
                <a:spcPct val="100000"/>
              </a:lnSpc>
            </a:pPr>
            <a:endParaRPr sz="100" dirty="0">
              <a:latin typeface="Arial" panose="020B0604020202020204"/>
              <a:ea typeface="Arial" panose="020B0604020202020204"/>
              <a:cs typeface="Arial" panose="020B0604020202020204"/>
            </a:endParaRPr>
          </a:p>
          <a:p>
            <a:pPr marL="13335" algn="l" rtl="0" eaLnBrk="0">
              <a:lnSpc>
                <a:spcPct val="97000"/>
              </a:lnSpc>
              <a:tabLst>
                <a:tab pos="146685" algn="l"/>
              </a:tabLst>
            </a:pPr>
            <a:r>
              <a:rPr sz="500" kern="0" spc="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50" dirty="0">
                <a:solidFill>
                  <a:srgbClr val="6D6C6C">
                    <a:alpha val="100000"/>
                  </a:srgbClr>
                </a:solidFill>
                <a:latin typeface="OPPOSans R" panose="00020600040101010101" charset="-122"/>
                <a:ea typeface="OPPOSans R" panose="00020600040101010101" charset="-122"/>
                <a:cs typeface="OPPOSans R" panose="00020600040101010101" charset="-122"/>
              </a:rPr>
              <a:t>Professional</a:t>
            </a:r>
            <a:r>
              <a:rPr sz="500" kern="0" spc="1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500" kern="0" spc="50" dirty="0">
                <a:solidFill>
                  <a:srgbClr val="6D6C6C">
                    <a:alpha val="100000"/>
                  </a:srgbClr>
                </a:solidFill>
                <a:latin typeface="OPPOSans R" panose="00020600040101010101" charset="-122"/>
                <a:ea typeface="OPPOSans R" panose="00020600040101010101" charset="-122"/>
                <a:cs typeface="OPPOSans R" panose="00020600040101010101" charset="-122"/>
              </a:rPr>
              <a:t>Inte</a:t>
            </a:r>
            <a:r>
              <a:rPr sz="500" kern="0" spc="40" dirty="0">
                <a:solidFill>
                  <a:srgbClr val="6D6C6C">
                    <a:alpha val="100000"/>
                  </a:srgbClr>
                </a:solidFill>
                <a:latin typeface="OPPOSans R" panose="00020600040101010101" charset="-122"/>
                <a:ea typeface="OPPOSans R" panose="00020600040101010101" charset="-122"/>
                <a:cs typeface="OPPOSans R" panose="00020600040101010101" charset="-122"/>
              </a:rPr>
              <a:t>grity             Win-win</a:t>
            </a:r>
            <a:endParaRPr sz="500" dirty="0">
              <a:latin typeface="OPPOSans R" panose="00020600040101010101" charset="-122"/>
              <a:ea typeface="OPPOSans R" panose="00020600040101010101" charset="-122"/>
              <a:cs typeface="OPPOSans R" panose="00020600040101010101" charset="-122"/>
            </a:endParaRPr>
          </a:p>
        </p:txBody>
      </p:sp>
      <p:pic>
        <p:nvPicPr>
          <p:cNvPr id="70" name="picture 70"/>
          <p:cNvPicPr>
            <a:picLocks noChangeAspect="1"/>
          </p:cNvPicPr>
          <p:nvPr/>
        </p:nvPicPr>
        <p:blipFill>
          <a:blip r:embed="rId2"/>
          <a:stretch>
            <a:fillRect/>
          </a:stretch>
        </p:blipFill>
        <p:spPr>
          <a:xfrm rot="21600000">
            <a:off x="6751215" y="365938"/>
            <a:ext cx="6350" cy="82030"/>
          </a:xfrm>
          <a:prstGeom prst="rect">
            <a:avLst/>
          </a:prstGeom>
        </p:spPr>
      </p:pic>
      <p:pic>
        <p:nvPicPr>
          <p:cNvPr id="72" name="picture 72"/>
          <p:cNvPicPr>
            <a:picLocks noChangeAspect="1"/>
          </p:cNvPicPr>
          <p:nvPr/>
        </p:nvPicPr>
        <p:blipFill>
          <a:blip r:embed="rId3"/>
          <a:stretch>
            <a:fillRect/>
          </a:stretch>
        </p:blipFill>
        <p:spPr>
          <a:xfrm rot="21600000">
            <a:off x="6173854" y="365938"/>
            <a:ext cx="6350" cy="82030"/>
          </a:xfrm>
          <a:prstGeom prst="rect">
            <a:avLst/>
          </a:prstGeom>
        </p:spPr>
      </p:pic>
      <p:pic>
        <p:nvPicPr>
          <p:cNvPr id="74" name="picture 74"/>
          <p:cNvPicPr>
            <a:picLocks noChangeAspect="1"/>
          </p:cNvPicPr>
          <p:nvPr/>
        </p:nvPicPr>
        <p:blipFill>
          <a:blip r:embed="rId4"/>
          <a:stretch>
            <a:fillRect/>
          </a:stretch>
        </p:blipFill>
        <p:spPr>
          <a:xfrm rot="21600000">
            <a:off x="5464589" y="365938"/>
            <a:ext cx="6350" cy="82030"/>
          </a:xfrm>
          <a:prstGeom prst="rect">
            <a:avLst/>
          </a:prstGeom>
        </p:spPr>
      </p:pic>
      <p:sp>
        <p:nvSpPr>
          <p:cNvPr id="76" name="textbox 76"/>
          <p:cNvSpPr/>
          <p:nvPr/>
        </p:nvSpPr>
        <p:spPr>
          <a:xfrm>
            <a:off x="314960" y="10342245"/>
            <a:ext cx="2112645" cy="17653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91000"/>
              </a:lnSpc>
            </a:pPr>
            <a:r>
              <a:rPr lang="en-US"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3</a:t>
            </a:r>
            <a:r>
              <a:rPr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 of </a:t>
            </a:r>
            <a:r>
              <a:rPr lang="en-US"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3</a:t>
            </a:r>
            <a:r>
              <a:rPr sz="700" kern="0" spc="90" dirty="0">
                <a:solidFill>
                  <a:srgbClr val="6D6C6C">
                    <a:alpha val="100000"/>
                  </a:srgbClr>
                </a:solidFill>
                <a:latin typeface="OPPOSans R" panose="00020600040101010101" charset="-122"/>
                <a:ea typeface="OPPOSans R" panose="00020600040101010101" charset="-122"/>
                <a:cs typeface="OPPOSans R" panose="00020600040101010101" charset="-122"/>
              </a:rPr>
              <a:t>  </a:t>
            </a:r>
            <a:r>
              <a:rPr sz="700" kern="0" spc="90" dirty="0">
                <a:solidFill>
                  <a:srgbClr val="6D6C6C">
                    <a:alpha val="100000"/>
                  </a:srgbClr>
                </a:solidFill>
                <a:latin typeface="OPPOSans H" panose="00020600040101010101" charset="-122"/>
                <a:ea typeface="OPPOSans H" panose="00020600040101010101" charset="-122"/>
                <a:cs typeface="OPPOSans R" panose="00020600040101010101" charset="-122"/>
              </a:rPr>
              <a:t> </a:t>
            </a:r>
            <a:r>
              <a:rPr sz="600" kern="0" spc="90" dirty="0">
                <a:solidFill>
                  <a:srgbClr val="6D6C6C">
                    <a:alpha val="100000"/>
                  </a:srgbClr>
                </a:solidFill>
                <a:latin typeface="OPPOSans H" panose="00020600040101010101" charset="-122"/>
                <a:ea typeface="OPPOSans H" panose="00020600040101010101" charset="-122"/>
                <a:cs typeface="OPPOSans R" panose="00020600040101010101" charset="-122"/>
              </a:rPr>
              <a:t>technical</a:t>
            </a:r>
            <a:r>
              <a:rPr sz="600" kern="0" spc="80" dirty="0">
                <a:solidFill>
                  <a:srgbClr val="1E7463">
                    <a:alpha val="100000"/>
                  </a:srgbClr>
                </a:solidFill>
                <a:latin typeface="OPPOSans H" panose="00020600040101010101" charset="-122"/>
                <a:ea typeface="OPPOSans H" panose="00020600040101010101" charset="-122"/>
                <a:cs typeface="OPPOSans R" panose="00020600040101010101" charset="-122"/>
              </a:rPr>
              <a:t>speciﬁcation</a:t>
            </a:r>
            <a:endParaRPr sz="600" dirty="0">
              <a:latin typeface="OPPOSans H" panose="00020600040101010101" charset="-122"/>
              <a:ea typeface="OPPOSans H" panose="00020600040101010101" charset="-122"/>
              <a:cs typeface="OPPOSans R" panose="00020600040101010101" charset="-122"/>
            </a:endParaRPr>
          </a:p>
        </p:txBody>
      </p:sp>
      <p:pic>
        <p:nvPicPr>
          <p:cNvPr id="78" name="picture 78"/>
          <p:cNvPicPr>
            <a:picLocks noChangeAspect="1"/>
          </p:cNvPicPr>
          <p:nvPr/>
        </p:nvPicPr>
        <p:blipFill>
          <a:blip r:embed="rId5"/>
          <a:stretch>
            <a:fillRect/>
          </a:stretch>
        </p:blipFill>
        <p:spPr>
          <a:xfrm rot="21600000">
            <a:off x="689170" y="10356710"/>
            <a:ext cx="6350" cy="93599"/>
          </a:xfrm>
          <a:prstGeom prst="rect">
            <a:avLst/>
          </a:prstGeom>
        </p:spPr>
      </p:pic>
      <p:sp>
        <p:nvSpPr>
          <p:cNvPr id="82" name="textbox 82"/>
          <p:cNvSpPr/>
          <p:nvPr/>
        </p:nvSpPr>
        <p:spPr>
          <a:xfrm>
            <a:off x="5039791" y="356654"/>
            <a:ext cx="324484" cy="96519"/>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93000"/>
              </a:lnSpc>
            </a:pPr>
            <a:r>
              <a:rPr sz="500" kern="0" spc="40" dirty="0">
                <a:solidFill>
                  <a:srgbClr val="6D6C6C">
                    <a:alpha val="100000"/>
                  </a:srgbClr>
                </a:solidFill>
                <a:latin typeface="OPPOSans R" panose="00020600040101010101" charset="-122"/>
                <a:ea typeface="OPPOSans R" panose="00020600040101010101" charset="-122"/>
                <a:cs typeface="OPPOSans R" panose="00020600040101010101" charset="-122"/>
              </a:rPr>
              <a:t>Focused</a:t>
            </a:r>
            <a:endParaRPr sz="500" dirty="0">
              <a:latin typeface="OPPOSans R" panose="00020600040101010101" charset="-122"/>
              <a:ea typeface="OPPOSans R" panose="00020600040101010101" charset="-122"/>
              <a:cs typeface="OPPOSans R" panose="00020600040101010101" charset="-122"/>
            </a:endParaRPr>
          </a:p>
        </p:txBody>
      </p:sp>
      <p:sp>
        <p:nvSpPr>
          <p:cNvPr id="6" name="textbox 6"/>
          <p:cNvSpPr/>
          <p:nvPr/>
        </p:nvSpPr>
        <p:spPr>
          <a:xfrm rot="18360000">
            <a:off x="574040" y="5420360"/>
            <a:ext cx="7578090" cy="951230"/>
          </a:xfrm>
          <a:prstGeom prst="rect">
            <a:avLst/>
          </a:prstGeom>
          <a:noFill/>
          <a:ln w="0" cap="flat">
            <a:noFill/>
            <a:prstDash val="solid"/>
            <a:miter lim="0"/>
          </a:ln>
        </p:spPr>
        <p:txBody>
          <a:bodyPr vert="horz" wrap="square" lIns="0" tIns="0" rIns="0" bIns="0"/>
          <a:lstStyle/>
          <a:p>
            <a:pPr algn="l" rtl="0" eaLnBrk="0">
              <a:lnSpc>
                <a:spcPct val="108000"/>
              </a:lnSpc>
            </a:pPr>
            <a:endParaRPr sz="800" dirty="0">
              <a:latin typeface="Arial" panose="020B0604020202020204"/>
              <a:ea typeface="Arial" panose="020B0604020202020204"/>
              <a:cs typeface="Arial" panose="020B0604020202020204"/>
            </a:endParaRPr>
          </a:p>
          <a:p>
            <a:pPr marL="12700" algn="l" rtl="0" eaLnBrk="0">
              <a:lnSpc>
                <a:spcPct val="89000"/>
              </a:lnSpc>
            </a:pPr>
            <a:r>
              <a:rPr sz="6000" kern="0" spc="-10" dirty="0">
                <a:solidFill>
                  <a:srgbClr val="B4B4B5">
                    <a:alpha val="20784"/>
                  </a:srgbClr>
                </a:solidFill>
                <a:latin typeface="OPPOSans H" panose="00020600040101010101" charset="-122"/>
                <a:ea typeface="OPPOSans H" panose="00020600040101010101" charset="-122"/>
                <a:cs typeface="OPPOSans H" panose="00020600040101010101" charset="-122"/>
              </a:rPr>
              <a:t>GUOWANG CABLE</a:t>
            </a:r>
            <a:endParaRPr sz="6000" dirty="0">
              <a:latin typeface="OPPOSans H" panose="00020600040101010101" charset="-122"/>
              <a:ea typeface="OPPOSans H" panose="00020600040101010101" charset="-122"/>
              <a:cs typeface="OPPOSans H" panose="00020600040101010101" charset="-122"/>
            </a:endParaRPr>
          </a:p>
        </p:txBody>
      </p:sp>
      <p:pic>
        <p:nvPicPr>
          <p:cNvPr id="24" name="picture 24"/>
          <p:cNvPicPr>
            <a:picLocks noChangeAspect="1"/>
          </p:cNvPicPr>
          <p:nvPr/>
        </p:nvPicPr>
        <p:blipFill>
          <a:blip r:embed="rId6"/>
          <a:stretch>
            <a:fillRect/>
          </a:stretch>
        </p:blipFill>
        <p:spPr>
          <a:xfrm rot="21600000">
            <a:off x="6300693" y="10277681"/>
            <a:ext cx="946920" cy="241034"/>
          </a:xfrm>
          <a:prstGeom prst="rect">
            <a:avLst/>
          </a:prstGeom>
        </p:spPr>
      </p:pic>
      <p:sp>
        <p:nvSpPr>
          <p:cNvPr id="11" name="textbox 80"/>
          <p:cNvSpPr/>
          <p:nvPr/>
        </p:nvSpPr>
        <p:spPr>
          <a:xfrm>
            <a:off x="363220" y="1108075"/>
            <a:ext cx="2616835" cy="156210"/>
          </a:xfrm>
          <a:prstGeom prst="rect">
            <a:avLst/>
          </a:prstGeom>
          <a:noFill/>
          <a:ln w="0" cap="flat">
            <a:noFill/>
            <a:prstDash val="solid"/>
            <a:miter lim="0"/>
          </a:ln>
        </p:spPr>
        <p:txBody>
          <a:bodyPr vert="horz" wrap="square" lIns="0" tIns="0" rIns="0" bIns="0"/>
          <a:p>
            <a:pPr algn="l" rtl="0" eaLnBrk="0">
              <a:lnSpc>
                <a:spcPct val="82000"/>
              </a:lnSpc>
            </a:pPr>
            <a:endParaRPr sz="100" dirty="0">
              <a:latin typeface="Arial" panose="020B0604020202020204"/>
              <a:ea typeface="Arial" panose="020B0604020202020204"/>
              <a:cs typeface="Arial" panose="020B0604020202020204"/>
            </a:endParaRPr>
          </a:p>
          <a:p>
            <a:pPr marL="12700" algn="l" rtl="0" eaLnBrk="0">
              <a:lnSpc>
                <a:spcPct val="86000"/>
              </a:lnSpc>
            </a:pPr>
            <a:r>
              <a:rPr sz="1000" kern="0" spc="90" dirty="0">
                <a:solidFill>
                  <a:srgbClr val="207866">
                    <a:alpha val="100000"/>
                  </a:srgbClr>
                </a:solidFill>
                <a:latin typeface="OPPOSans H" panose="00020600040101010101" charset="-122"/>
                <a:ea typeface="OPPOSans H" panose="00020600040101010101" charset="-122"/>
                <a:cs typeface="OPPOSans R" panose="00020600040101010101" charset="-122"/>
              </a:rPr>
              <a:t>ELECTRICAL CHARACTERISTICS</a:t>
            </a:r>
            <a:endParaRPr sz="1000" kern="0" spc="90" dirty="0">
              <a:solidFill>
                <a:srgbClr val="207866">
                  <a:alpha val="100000"/>
                </a:srgbClr>
              </a:solidFill>
              <a:latin typeface="OPPOSans H" panose="00020600040101010101" charset="-122"/>
              <a:ea typeface="OPPOSans H" panose="00020600040101010101" charset="-122"/>
              <a:cs typeface="OPPOSans R" panose="00020600040101010101" charset="-122"/>
            </a:endParaRPr>
          </a:p>
        </p:txBody>
      </p:sp>
      <p:sp>
        <p:nvSpPr>
          <p:cNvPr id="10" name="文本框 9"/>
          <p:cNvSpPr txBox="1"/>
          <p:nvPr/>
        </p:nvSpPr>
        <p:spPr>
          <a:xfrm>
            <a:off x="287655" y="4175760"/>
            <a:ext cx="5314315" cy="460375"/>
          </a:xfrm>
          <a:prstGeom prst="rect">
            <a:avLst/>
          </a:prstGeom>
          <a:noFill/>
        </p:spPr>
        <p:txBody>
          <a:bodyPr wrap="square" rtlCol="0" anchor="t">
            <a:spAutoFit/>
          </a:bodyPr>
          <a:p>
            <a:pPr>
              <a:lnSpc>
                <a:spcPct val="150000"/>
              </a:lnSpc>
            </a:pPr>
            <a:r>
              <a:rPr lang="zh-CN" altLang="en-US" sz="800" dirty="0">
                <a:solidFill>
                  <a:schemeClr val="bg2">
                    <a:lumMod val="25000"/>
                  </a:schemeClr>
                </a:solidFill>
                <a:latin typeface="OPPOSans R" panose="00020600040101010101" charset="-122"/>
                <a:ea typeface="OPPOSans R" panose="00020600040101010101" charset="-122"/>
              </a:rPr>
              <a:t>Derating factor (ground): 1 (Soil thermal resistivity: 1km/W, Depth 0.8m, Flat formation - touching)</a:t>
            </a:r>
            <a:endParaRPr lang="zh-CN" altLang="en-US" sz="800" dirty="0">
              <a:solidFill>
                <a:schemeClr val="bg2">
                  <a:lumMod val="25000"/>
                </a:schemeClr>
              </a:solidFill>
              <a:latin typeface="OPPOSans R" panose="00020600040101010101" charset="-122"/>
              <a:ea typeface="OPPOSans R" panose="00020600040101010101" charset="-122"/>
            </a:endParaRPr>
          </a:p>
          <a:p>
            <a:pPr>
              <a:lnSpc>
                <a:spcPct val="150000"/>
              </a:lnSpc>
            </a:pPr>
            <a:r>
              <a:rPr lang="zh-CN" altLang="en-US" sz="800" dirty="0">
                <a:solidFill>
                  <a:schemeClr val="bg2">
                    <a:lumMod val="25000"/>
                  </a:schemeClr>
                </a:solidFill>
                <a:latin typeface="OPPOSans R" panose="00020600040101010101" charset="-122"/>
                <a:ea typeface="OPPOSans R" panose="00020600040101010101" charset="-122"/>
              </a:rPr>
              <a:t>Derating factor (air): 1 (Flat formation - touching) </a:t>
            </a:r>
            <a:endParaRPr lang="zh-CN" altLang="en-US" sz="800" dirty="0">
              <a:solidFill>
                <a:schemeClr val="bg2">
                  <a:lumMod val="25000"/>
                </a:schemeClr>
              </a:solidFill>
              <a:latin typeface="OPPOSans R" panose="00020600040101010101" charset="-122"/>
              <a:ea typeface="OPPOSans R" panose="00020600040101010101" charset="-122"/>
            </a:endParaRPr>
          </a:p>
        </p:txBody>
      </p:sp>
      <p:sp>
        <p:nvSpPr>
          <p:cNvPr id="2" name="文本框 1"/>
          <p:cNvSpPr txBox="1"/>
          <p:nvPr/>
        </p:nvSpPr>
        <p:spPr>
          <a:xfrm>
            <a:off x="292100" y="9855835"/>
            <a:ext cx="7202805" cy="368300"/>
          </a:xfrm>
          <a:prstGeom prst="rect">
            <a:avLst/>
          </a:prstGeom>
          <a:noFill/>
        </p:spPr>
        <p:txBody>
          <a:bodyPr wrap="square" rtlCol="0" anchor="t">
            <a:spAutoFit/>
          </a:bodyPr>
          <a:p>
            <a:pPr>
              <a:lnSpc>
                <a:spcPct val="150000"/>
              </a:lnSpc>
            </a:pPr>
            <a:r>
              <a:rPr lang="zh-CN" altLang="en-US" sz="600" dirty="0">
                <a:solidFill>
                  <a:schemeClr val="bg2">
                    <a:lumMod val="25000"/>
                  </a:schemeClr>
                </a:solidFill>
                <a:latin typeface="OPPOSans R" panose="00020600040101010101" charset="-122"/>
                <a:ea typeface="OPPOSans R" panose="00020600040101010101" charset="-122"/>
              </a:rPr>
              <a:t>The information contained within this datasheet is for guidance only and is subject to change without notice or liability. All the information is provided in good faith and is believed to be correct at the time of publication. When selecting cable accessories, please note that actual cable dimensions may vary due to manufacturing tolerances.</a:t>
            </a:r>
            <a:endParaRPr lang="zh-CN" altLang="en-US" sz="600" dirty="0">
              <a:solidFill>
                <a:schemeClr val="bg2">
                  <a:lumMod val="25000"/>
                </a:schemeClr>
              </a:solidFill>
              <a:latin typeface="OPPOSans R" panose="00020600040101010101" charset="-122"/>
              <a:ea typeface="OPPOSans R" panose="00020600040101010101" charset="-122"/>
            </a:endParaRPr>
          </a:p>
        </p:txBody>
      </p:sp>
    </p:spTree>
  </p:cSld>
  <p:clrMapOvr>
    <a:masterClrMapping/>
  </p:clrMapOvr>
</p:sld>
</file>

<file path=ppt/tags/tag1.xml><?xml version="1.0" encoding="utf-8"?>
<p:tagLst xmlns:p="http://schemas.openxmlformats.org/presentationml/2006/main">
  <p:tag name="TABLE_ENDDRAG_ORIGIN_RECT" val="538*196"/>
  <p:tag name="TABLE_ENDDRAG_RECT" val="26*375*538*196"/>
</p:tagLst>
</file>

<file path=ppt/tags/tag2.xml><?xml version="1.0" encoding="utf-8"?>
<p:tagLst xmlns:p="http://schemas.openxmlformats.org/presentationml/2006/main">
  <p:tag name="TABLE_ENDDRAG_ORIGIN_RECT" val="538*218"/>
  <p:tag name="TABLE_ENDDRAG_RECT" val="26*333*538*218"/>
</p:tagLst>
</file>

<file path=ppt/tags/tag3.xml><?xml version="1.0" encoding="utf-8"?>
<p:tagLst xmlns:p="http://schemas.openxmlformats.org/presentationml/2006/main">
  <p:tag name="TABLE_ENDDRAG_ORIGIN_RECT" val="538*210"/>
  <p:tag name="TABLE_ENDDRAG_RECT" val="26*108*538*210"/>
</p:tagLst>
</file>

<file path=ppt/tags/tag4.xml><?xml version="1.0" encoding="utf-8"?>
<p:tagLst xmlns:p="http://schemas.openxmlformats.org/presentationml/2006/main">
  <p:tag name="COMMONDATA" val="eyJoZGlkIjoiZmI5OWYxZTZhZTQyYmFhYmFiODRmNTYwZTYzMWUzYWYifQ=="/>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5136</Words>
  <Application>WPS 演示</Application>
  <PresentationFormat>自定义</PresentationFormat>
  <Paragraphs>913</Paragraphs>
  <Slides>3</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vt:i4>
      </vt:variant>
    </vt:vector>
  </HeadingPairs>
  <TitlesOfParts>
    <vt:vector size="14" baseType="lpstr">
      <vt:lpstr>Arial</vt:lpstr>
      <vt:lpstr>宋体</vt:lpstr>
      <vt:lpstr>Wingdings</vt:lpstr>
      <vt:lpstr>Arial</vt:lpstr>
      <vt:lpstr>OPPOSans H</vt:lpstr>
      <vt:lpstr>OPPOSans R</vt:lpstr>
      <vt:lpstr>OPPOSans B</vt:lpstr>
      <vt:lpstr>微软雅黑</vt:lpstr>
      <vt:lpstr>Arial Unicode MS</vt:lpstr>
      <vt:lpstr>Calibri</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NA2XS2Y 12-20 (24)kV Cable</dc:title>
  <dc:creator/>
  <cp:lastModifiedBy>水涴</cp:lastModifiedBy>
  <cp:revision>28</cp:revision>
  <dcterms:created xsi:type="dcterms:W3CDTF">2024-06-22T08:43:00Z</dcterms:created>
  <dcterms:modified xsi:type="dcterms:W3CDTF">2024-07-01T09:53:18Z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wqlLaW5nc29mdCBQREYgdG8gV1BTIDEwMA</vt:lpwstr>
  </property>
  <property fmtid="{D5CDD505-2E9C-101B-9397-08002B2CF9AE}" pid="3" name="Created">
    <vt:filetime>2024-06-26T16:41:48Z</vt:filetime>
  </property>
  <property fmtid="{D5CDD505-2E9C-101B-9397-08002B2CF9AE}" pid="4" name="ICV">
    <vt:lpwstr>9F7BECFA96D3471DBF7362B8165F9EBC_12</vt:lpwstr>
  </property>
  <property fmtid="{D5CDD505-2E9C-101B-9397-08002B2CF9AE}" pid="5" name="KSOProductBuildVer">
    <vt:lpwstr>2052-12.1.0.16929</vt:lpwstr>
  </property>
</Properties>
</file>